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305" r:id="rId4"/>
    <p:sldId id="280" r:id="rId5"/>
    <p:sldId id="316" r:id="rId6"/>
    <p:sldId id="319" r:id="rId7"/>
    <p:sldId id="325" r:id="rId8"/>
    <p:sldId id="321" r:id="rId9"/>
    <p:sldId id="322" r:id="rId10"/>
    <p:sldId id="345" r:id="rId11"/>
    <p:sldId id="343" r:id="rId12"/>
    <p:sldId id="344" r:id="rId13"/>
    <p:sldId id="358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7" autoAdjust="0"/>
  </p:normalViewPr>
  <p:slideViewPr>
    <p:cSldViewPr>
      <p:cViewPr varScale="1">
        <p:scale>
          <a:sx n="60" d="100"/>
          <a:sy n="60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0B60-FB86-4E4D-A671-1B5BE55CF428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11C4-1CA2-4A5C-9E60-161F95A117CE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74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- Mediante la </a:t>
            </a:r>
            <a:r>
              <a:rPr lang="es-PE" b="1" dirty="0" smtClean="0"/>
              <a:t>recopilación de información primaria </a:t>
            </a:r>
            <a:r>
              <a:rPr lang="es-PE" dirty="0" smtClean="0"/>
              <a:t>a través de entrevistas a autoridades (locales y sectoriales) y miembros de las comunidades en estudio durante la salida de campo (julio 2016). </a:t>
            </a:r>
          </a:p>
          <a:p>
            <a:r>
              <a:rPr lang="es-PE" dirty="0" smtClean="0"/>
              <a:t>- </a:t>
            </a:r>
            <a:r>
              <a:rPr lang="es-PE" b="1" dirty="0" smtClean="0"/>
              <a:t>Información secundaria</a:t>
            </a:r>
            <a:r>
              <a:rPr lang="es-PE" dirty="0" smtClean="0"/>
              <a:t>, colecta de información generada por instituciones regionales y locales. 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11C4-1CA2-4A5C-9E60-161F95A117CE}" type="slidenum">
              <a:rPr lang="es-PE" smtClean="0"/>
              <a:pPr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45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 smtClean="0"/>
              <a:t>Grupos</a:t>
            </a:r>
            <a:r>
              <a:rPr lang="es-PE" b="1" baseline="0" dirty="0" smtClean="0"/>
              <a:t> funcionales </a:t>
            </a:r>
          </a:p>
          <a:p>
            <a:r>
              <a:rPr lang="es-PE" b="1" baseline="0" dirty="0" smtClean="0"/>
              <a:t>Adquisitiva: </a:t>
            </a:r>
            <a:r>
              <a:rPr lang="es-PE" baseline="0" dirty="0" smtClean="0"/>
              <a:t>Densidad de la madera: baja. Tamaño del fruto: pequeño. Velocidad de crecimiento: rápida. Requerimiento de luz: </a:t>
            </a:r>
            <a:r>
              <a:rPr lang="es-PE" baseline="0" dirty="0" err="1" smtClean="0"/>
              <a:t>heliófita</a:t>
            </a:r>
            <a:endParaRPr lang="es-PE" baseline="0" dirty="0" smtClean="0"/>
          </a:p>
          <a:p>
            <a:r>
              <a:rPr lang="es-PE" b="1" baseline="0" dirty="0" smtClean="0"/>
              <a:t>Conservativa: </a:t>
            </a:r>
            <a:r>
              <a:rPr lang="es-PE" baseline="0" dirty="0" smtClean="0"/>
              <a:t>Densidad de la madera: alta. Tamaño del fruto: grande. Velocidad de crecimiento: lenta. Requerimiento de luz: </a:t>
            </a:r>
            <a:r>
              <a:rPr lang="es-PE" baseline="0" dirty="0" err="1" smtClean="0"/>
              <a:t>esciófita</a:t>
            </a:r>
            <a:endParaRPr lang="es-PE" baseline="0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11C4-1CA2-4A5C-9E60-161F95A117CE}" type="slidenum">
              <a:rPr lang="es-PE" smtClean="0"/>
              <a:pPr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326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spc="0" dirty="0" smtClean="0">
                <a:effectLst/>
              </a:rPr>
              <a:t>Capacidad de organización de las comunidades</a:t>
            </a:r>
            <a:r>
              <a:rPr lang="es-ES" sz="1200" spc="0" dirty="0" smtClean="0">
                <a:effectLst/>
              </a:rPr>
              <a:t>: a partir de las organizaciones sociales que han establecido para el cumplimiento de objetivos comunes y que actualmente se encuentran vigentes, se</a:t>
            </a:r>
            <a:r>
              <a:rPr lang="es-ES" sz="1200" spc="0" baseline="0" dirty="0" smtClean="0">
                <a:effectLst/>
              </a:rPr>
              <a:t> considera a las </a:t>
            </a:r>
            <a:r>
              <a:rPr lang="es-ES" sz="1200" spc="0" dirty="0" smtClean="0">
                <a:effectLst/>
              </a:rPr>
              <a:t>organizaciones sociales básicas</a:t>
            </a:r>
            <a:r>
              <a:rPr lang="es-ES" sz="1200" spc="0" baseline="0" dirty="0" smtClean="0">
                <a:effectLst/>
              </a:rPr>
              <a:t> </a:t>
            </a:r>
            <a:r>
              <a:rPr lang="es-ES" sz="1200" spc="0" dirty="0" smtClean="0">
                <a:effectLst/>
              </a:rPr>
              <a:t>y las organizaciones asociadas a actividades económicas específicas.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 smtClean="0">
                <a:solidFill>
                  <a:schemeClr val="tx1"/>
                </a:solidFill>
              </a:rPr>
              <a:t>Capacidad de diversificación económica de la comunidad</a:t>
            </a:r>
            <a:r>
              <a:rPr lang="es-PE" dirty="0" smtClean="0">
                <a:solidFill>
                  <a:schemeClr val="tx1"/>
                </a:solidFill>
              </a:rPr>
              <a:t>: </a:t>
            </a:r>
            <a:r>
              <a:rPr lang="es-ES" sz="1200" spc="0" dirty="0" smtClean="0">
                <a:effectLst/>
              </a:rPr>
              <a:t>diversificación de las fuentes de ingresos económicos y recursos de subsistencia de la comunidad considerando el total de actividades económicas que realizan así como la dependencia económica (monetaria y no monetaria) de las comunidades a los recursos que obtienen del bosque.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chemeClr val="tx1"/>
                </a:solidFill>
              </a:rPr>
              <a:t>Derechos comunales sobre los RRNN</a:t>
            </a:r>
            <a:r>
              <a:rPr lang="es-ES" dirty="0" smtClean="0">
                <a:solidFill>
                  <a:schemeClr val="tx1"/>
                </a:solidFill>
              </a:rPr>
              <a:t>: </a:t>
            </a:r>
            <a:r>
              <a:rPr lang="es-ES" sz="1200" spc="0" dirty="0" smtClean="0">
                <a:effectLst/>
              </a:rPr>
              <a:t>derechos que la comunidad tiene sobre el manejo y gestión de</a:t>
            </a:r>
            <a:r>
              <a:rPr lang="es-ES" sz="1200" spc="0" baseline="0" dirty="0" smtClean="0">
                <a:effectLst/>
              </a:rPr>
              <a:t>l territorio</a:t>
            </a:r>
            <a:r>
              <a:rPr lang="es-ES" sz="1200" spc="0" dirty="0" smtClean="0">
                <a:effectLst/>
              </a:rPr>
              <a:t> y RRNN provenientes del bosque,</a:t>
            </a:r>
            <a:r>
              <a:rPr lang="es-ES" sz="1200" spc="0" baseline="0" dirty="0" smtClean="0">
                <a:effectLst/>
              </a:rPr>
              <a:t> </a:t>
            </a:r>
            <a:r>
              <a:rPr lang="es-ES" sz="1200" spc="0" dirty="0" smtClean="0">
                <a:effectLst/>
              </a:rPr>
              <a:t>así como de la fuente de los recursos hídricos.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 smtClean="0">
                <a:solidFill>
                  <a:schemeClr val="tx1"/>
                </a:solidFill>
              </a:rPr>
              <a:t>Presencia de grupos vulnerables</a:t>
            </a:r>
            <a:r>
              <a:rPr lang="es-PE" spc="-1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s-PE" spc="-10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se basa en el </a:t>
            </a:r>
            <a:r>
              <a:rPr lang="es-ES" sz="1200" spc="0" dirty="0" smtClean="0">
                <a:effectLst/>
              </a:rPr>
              <a:t>índice de carencia desarrollado por FONCODES, el cual otorga a cada distrito del Perú un quintil índice de carencias, siendo el Quintil 1 en extrema pobreza</a:t>
            </a:r>
            <a:r>
              <a:rPr lang="es-ES" sz="1200" spc="0" baseline="0" dirty="0" smtClean="0">
                <a:effectLst/>
              </a:rPr>
              <a:t> hasta </a:t>
            </a:r>
            <a:r>
              <a:rPr lang="es-ES" sz="1200" spc="0" dirty="0" smtClean="0">
                <a:effectLst/>
              </a:rPr>
              <a:t>el Quintil 5 aceptable. Este índice considera aspectos básicos del distrito: % de población sin acceso a agua, desagües o electricidad, el porcentaje de analfabetismo</a:t>
            </a:r>
            <a:r>
              <a:rPr lang="es-ES" sz="1200" spc="0" baseline="0" dirty="0" smtClean="0">
                <a:effectLst/>
              </a:rPr>
              <a:t> en </a:t>
            </a:r>
            <a:r>
              <a:rPr lang="es-ES" sz="1200" spc="0" dirty="0" smtClean="0">
                <a:effectLst/>
              </a:rPr>
              <a:t>mujeres, tasas de desnutrición infantil, etc.</a:t>
            </a:r>
            <a:endParaRPr lang="es-PE" sz="1200" spc="-1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pc="-1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1200" spc="-1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 smtClean="0">
              <a:solidFill>
                <a:schemeClr val="tx1"/>
              </a:solidFill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11C4-1CA2-4A5C-9E60-161F95A117CE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20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11C4-1CA2-4A5C-9E60-161F95A117CE}" type="slidenum">
              <a:rPr lang="es-PE" smtClean="0"/>
              <a:pPr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665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1F3E-72A5-4570-8107-B3607C05C5AE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A21B-664C-4D82-A618-FD87C66BAAC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69468" y="1916832"/>
            <a:ext cx="917906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800" b="1" dirty="0" err="1"/>
              <a:t>V</a:t>
            </a:r>
            <a:r>
              <a:rPr lang="fr-FR" sz="2800" b="1" dirty="0" err="1" smtClean="0"/>
              <a:t>ulnerabilidad</a:t>
            </a:r>
            <a:r>
              <a:rPr lang="fr-FR" sz="2800" b="1" dirty="0" smtClean="0"/>
              <a:t> de los </a:t>
            </a:r>
            <a:r>
              <a:rPr lang="fr-FR" sz="2800" b="1" dirty="0" err="1" smtClean="0"/>
              <a:t>bosques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andinos</a:t>
            </a:r>
            <a:r>
              <a:rPr lang="fr-FR" sz="2800" b="1" dirty="0" smtClean="0"/>
              <a:t> al </a:t>
            </a:r>
            <a:r>
              <a:rPr lang="fr-FR" sz="2800" b="1" dirty="0" err="1" smtClean="0"/>
              <a:t>impacto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cambio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climatico</a:t>
            </a:r>
            <a:r>
              <a:rPr lang="fr-FR" sz="2800" b="1" dirty="0" smtClean="0"/>
              <a:t> y las </a:t>
            </a:r>
            <a:r>
              <a:rPr lang="fr-FR" sz="2800" b="1" dirty="0" err="1" smtClean="0"/>
              <a:t>presiones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antrópicas</a:t>
            </a:r>
            <a:r>
              <a:rPr lang="fr-FR" sz="2800" b="1" dirty="0" smtClean="0"/>
              <a:t> en la </a:t>
            </a:r>
            <a:r>
              <a:rPr lang="es-ES" sz="2800" b="1" dirty="0" smtClean="0"/>
              <a:t>Mancomunidad </a:t>
            </a:r>
            <a:r>
              <a:rPr lang="es-ES" sz="2800" b="1" dirty="0" err="1" smtClean="0"/>
              <a:t>Saywite</a:t>
            </a:r>
            <a:r>
              <a:rPr lang="es-ES" sz="2800" b="1" dirty="0" smtClean="0"/>
              <a:t>–</a:t>
            </a:r>
            <a:r>
              <a:rPr lang="es-ES" sz="2800" b="1" dirty="0" err="1" smtClean="0"/>
              <a:t>Choquequirao</a:t>
            </a:r>
            <a:r>
              <a:rPr lang="es-ES" sz="2800" b="1" dirty="0" smtClean="0"/>
              <a:t>–</a:t>
            </a:r>
            <a:r>
              <a:rPr lang="es-ES" sz="2800" b="1" dirty="0" err="1" smtClean="0"/>
              <a:t>Ampay</a:t>
            </a:r>
            <a:r>
              <a:rPr lang="es-ES" sz="2800" b="1" dirty="0" smtClean="0"/>
              <a:t> (Apurímac)</a:t>
            </a:r>
            <a:endParaRPr lang="es-PE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29675" y="6184206"/>
            <a:ext cx="2376264" cy="422775"/>
          </a:xfrm>
        </p:spPr>
        <p:txBody>
          <a:bodyPr>
            <a:noAutofit/>
          </a:bodyPr>
          <a:lstStyle/>
          <a:p>
            <a:r>
              <a:rPr lang="es-PE" sz="1600" dirty="0" smtClean="0"/>
              <a:t>31 de julio del 2017</a:t>
            </a:r>
            <a:endParaRPr lang="es-PE" sz="1600" dirty="0"/>
          </a:p>
        </p:txBody>
      </p:sp>
      <p:pic>
        <p:nvPicPr>
          <p:cNvPr id="5121" name="Picture 1" descr="D:\CDC\logos\CDC-UNALM_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832" y="5287122"/>
            <a:ext cx="983532" cy="8061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2" name="Picture 2" descr="D:\CDC\logos\logo fd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7987" y="5292936"/>
            <a:ext cx="1416789" cy="501169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3" y="297890"/>
            <a:ext cx="2070562" cy="881766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9" y="291085"/>
            <a:ext cx="1876447" cy="8817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534715" y="4890646"/>
            <a:ext cx="14578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b="1" dirty="0"/>
              <a:t>Elaborado por:</a:t>
            </a:r>
          </a:p>
        </p:txBody>
      </p:sp>
      <p:pic>
        <p:nvPicPr>
          <p:cNvPr id="11" name="7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9" y="5300205"/>
            <a:ext cx="4141693" cy="76265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51628" y="4941168"/>
            <a:ext cx="20520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b="1" dirty="0"/>
              <a:t>Consorcio Facilitador: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31504" y="4149080"/>
            <a:ext cx="8928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Rocío</a:t>
            </a:r>
            <a:r>
              <a:rPr lang="fr-FR" dirty="0"/>
              <a:t> </a:t>
            </a:r>
            <a:r>
              <a:rPr lang="fr-FR" dirty="0" err="1"/>
              <a:t>Vásquez</a:t>
            </a:r>
            <a:r>
              <a:rPr lang="fr-FR" dirty="0"/>
              <a:t> </a:t>
            </a:r>
            <a:r>
              <a:rPr lang="fr-FR" dirty="0" err="1" smtClean="0"/>
              <a:t>Jara</a:t>
            </a:r>
            <a:r>
              <a:rPr lang="fr-FR" dirty="0" smtClean="0"/>
              <a:t>, </a:t>
            </a:r>
            <a:r>
              <a:rPr lang="fr-FR" dirty="0"/>
              <a:t>Adriana Palma </a:t>
            </a:r>
            <a:r>
              <a:rPr lang="fr-FR" dirty="0" err="1" smtClean="0"/>
              <a:t>Pecho</a:t>
            </a:r>
            <a:r>
              <a:rPr lang="fr-FR" dirty="0" smtClean="0"/>
              <a:t>, </a:t>
            </a:r>
            <a:r>
              <a:rPr lang="fr-FR" b="1" i="1" dirty="0"/>
              <a:t>Antonio </a:t>
            </a:r>
            <a:r>
              <a:rPr lang="fr-FR" b="1" i="1" dirty="0" err="1"/>
              <a:t>Tovar</a:t>
            </a:r>
            <a:r>
              <a:rPr lang="fr-FR" b="1" i="1" dirty="0"/>
              <a:t> </a:t>
            </a:r>
            <a:r>
              <a:rPr lang="fr-FR" b="1" i="1" dirty="0" err="1" smtClean="0"/>
              <a:t>Narváez</a:t>
            </a:r>
            <a:r>
              <a:rPr lang="fr-FR" b="1" i="1" dirty="0" smtClean="0"/>
              <a:t> </a:t>
            </a:r>
            <a:r>
              <a:rPr lang="fr-FR" dirty="0" smtClean="0"/>
              <a:t>y </a:t>
            </a:r>
            <a:r>
              <a:rPr lang="fr-FR" dirty="0" err="1"/>
              <a:t>Verónica</a:t>
            </a:r>
            <a:r>
              <a:rPr lang="fr-FR" dirty="0"/>
              <a:t> </a:t>
            </a:r>
            <a:r>
              <a:rPr lang="fr-FR" dirty="0" err="1"/>
              <a:t>Gálmez</a:t>
            </a:r>
            <a:r>
              <a:rPr lang="fr-FR" dirty="0"/>
              <a:t> Márquez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59135"/>
              </p:ext>
            </p:extLst>
          </p:nvPr>
        </p:nvGraphicFramePr>
        <p:xfrm>
          <a:off x="1055440" y="785439"/>
          <a:ext cx="10009112" cy="433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47"/>
                <a:gridCol w="1181964"/>
                <a:gridCol w="1103167"/>
                <a:gridCol w="1418358"/>
                <a:gridCol w="945572"/>
                <a:gridCol w="945572"/>
                <a:gridCol w="1103167"/>
                <a:gridCol w="1260762"/>
                <a:gridCol w="1378403"/>
              </a:tblGrid>
              <a:tr h="9604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Distrito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Unidad de análisis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Calificación de la Integridad Ecológica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Capacidad de adaptación de las poblaciones locales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Capacidad de adaptación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Exposición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Sensibilidad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 smtClean="0">
                          <a:effectLst/>
                        </a:rPr>
                        <a:t>Vulnerabilidad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Calificación de la </a:t>
                      </a:r>
                      <a:r>
                        <a:rPr lang="es-PE" sz="1400" b="1" u="none" strike="noStrike" dirty="0" smtClean="0">
                          <a:effectLst/>
                        </a:rPr>
                        <a:t>Vulnerabilidad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3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Pacobamba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 dirty="0">
                          <a:effectLst/>
                        </a:rPr>
                        <a:t>Bosque de </a:t>
                      </a:r>
                      <a:r>
                        <a:rPr lang="es-PE" sz="1400" u="none" strike="noStrike" dirty="0" err="1">
                          <a:effectLst/>
                        </a:rPr>
                        <a:t>Chinchay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5.0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                             4.0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1.4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Baja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 dirty="0">
                          <a:effectLst/>
                        </a:rPr>
                        <a:t>Bosque de la Comunidad de </a:t>
                      </a:r>
                      <a:r>
                        <a:rPr lang="es-PE" sz="1400" u="none" strike="noStrike" dirty="0" err="1">
                          <a:effectLst/>
                        </a:rPr>
                        <a:t>Huironay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                             3.2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Moderada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>
                          <a:effectLst/>
                        </a:rPr>
                        <a:t>Bosque de Pacobamba Sector Norte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1.8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                             2.4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Moderada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 dirty="0">
                          <a:effectLst/>
                        </a:rPr>
                        <a:t>Bosque de </a:t>
                      </a:r>
                      <a:r>
                        <a:rPr lang="es-PE" sz="1400" u="none" strike="noStrike" dirty="0" err="1">
                          <a:effectLst/>
                        </a:rPr>
                        <a:t>Pacobamba</a:t>
                      </a:r>
                      <a:r>
                        <a:rPr lang="es-PE" sz="1400" u="none" strike="noStrike" dirty="0">
                          <a:effectLst/>
                        </a:rPr>
                        <a:t> Sector Centro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4.2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                             3.4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1.8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Baja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3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PE" sz="1400" u="none" strike="noStrike">
                          <a:effectLst/>
                        </a:rPr>
                        <a:t>Bosque de Pacobamba Sector Sur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2.3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3.0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                              2.6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2.8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Moderada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462337" y="23103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Resultados del Análisis de Vulnerabilidad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215680" y="5257696"/>
            <a:ext cx="5391178" cy="444500"/>
            <a:chOff x="1785918" y="1643050"/>
            <a:chExt cx="5391178" cy="444500"/>
          </a:xfrm>
        </p:grpSpPr>
        <p:sp>
          <p:nvSpPr>
            <p:cNvPr id="6" name="1 Rectángulo redondeado"/>
            <p:cNvSpPr/>
            <p:nvPr/>
          </p:nvSpPr>
          <p:spPr>
            <a:xfrm>
              <a:off x="1785918" y="1643050"/>
              <a:ext cx="1390650" cy="4445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b="1" dirty="0">
                  <a:latin typeface="Calibri" pitchFamily="34" charset="0"/>
                </a:rPr>
                <a:t>Exposición</a:t>
              </a:r>
              <a:endParaRPr lang="es-PE" b="1" dirty="0"/>
            </a:p>
          </p:txBody>
        </p:sp>
        <p:sp>
          <p:nvSpPr>
            <p:cNvPr id="7" name="2 Rectángulo redondeado"/>
            <p:cNvSpPr/>
            <p:nvPr/>
          </p:nvSpPr>
          <p:spPr>
            <a:xfrm>
              <a:off x="3786182" y="1643050"/>
              <a:ext cx="1390650" cy="4445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b="1" dirty="0">
                  <a:latin typeface="Calibri" pitchFamily="34" charset="0"/>
                </a:rPr>
                <a:t>Sensibilidad</a:t>
              </a:r>
              <a:endParaRPr lang="es-PE" b="1" dirty="0"/>
            </a:p>
          </p:txBody>
        </p:sp>
        <p:sp>
          <p:nvSpPr>
            <p:cNvPr id="8" name="3 Rectángulo redondeado"/>
            <p:cNvSpPr/>
            <p:nvPr/>
          </p:nvSpPr>
          <p:spPr>
            <a:xfrm>
              <a:off x="5786446" y="1643050"/>
              <a:ext cx="1390650" cy="4445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b="1" dirty="0" err="1">
                  <a:latin typeface="Calibri" pitchFamily="34" charset="0"/>
                </a:rPr>
                <a:t>Resiliencia</a:t>
              </a:r>
              <a:endParaRPr lang="es-PE" b="1" dirty="0"/>
            </a:p>
          </p:txBody>
        </p:sp>
        <p:sp>
          <p:nvSpPr>
            <p:cNvPr id="9" name="4 CuadroTexto"/>
            <p:cNvSpPr txBox="1"/>
            <p:nvPr/>
          </p:nvSpPr>
          <p:spPr>
            <a:xfrm>
              <a:off x="3286116" y="16430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dirty="0"/>
                <a:t>+</a:t>
              </a:r>
            </a:p>
          </p:txBody>
        </p:sp>
        <p:sp>
          <p:nvSpPr>
            <p:cNvPr id="10" name="5 CuadroTexto"/>
            <p:cNvSpPr txBox="1"/>
            <p:nvPr/>
          </p:nvSpPr>
          <p:spPr>
            <a:xfrm>
              <a:off x="5357818" y="164305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dirty="0"/>
                <a:t>-</a:t>
              </a:r>
            </a:p>
          </p:txBody>
        </p: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50369" y="5733257"/>
            <a:ext cx="7128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</a:pPr>
            <a:r>
              <a:rPr lang="es-PE" sz="2000" dirty="0">
                <a:ea typeface="Calibri" pitchFamily="34" charset="0"/>
                <a:cs typeface="Calibri" pitchFamily="34" charset="0"/>
              </a:rPr>
              <a:t>Clase de vulnerabilidad &gt; 3 = Vulnerabilidad alta</a:t>
            </a:r>
            <a:endParaRPr lang="es-PE" sz="2000" dirty="0"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</a:pPr>
            <a:r>
              <a:rPr lang="es-PE" sz="2000" dirty="0">
                <a:ea typeface="Calibri" pitchFamily="34" charset="0"/>
                <a:cs typeface="Calibri" pitchFamily="34" charset="0"/>
              </a:rPr>
              <a:t>Clase de vulnerabilidad entre ≥2 y ≤ 3 = Vulnerabilidad moderada</a:t>
            </a:r>
            <a:endParaRPr lang="es-PE" sz="2000" dirty="0"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</a:pPr>
            <a:r>
              <a:rPr lang="es-PE" sz="2000" dirty="0">
                <a:ea typeface="Calibri" pitchFamily="34" charset="0"/>
                <a:cs typeface="Calibri" pitchFamily="34" charset="0"/>
              </a:rPr>
              <a:t>Clase de vulnerabilidad &lt; 2 = Vulnerabilidad baja</a:t>
            </a:r>
            <a:endParaRPr lang="es-PE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99030"/>
            <a:ext cx="4176464" cy="31323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47528" y="188640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Vulnerabilidad de los bosques </a:t>
            </a:r>
            <a:r>
              <a:rPr lang="es-ES" sz="2200" b="1" dirty="0" smtClean="0"/>
              <a:t>basada en </a:t>
            </a:r>
            <a:r>
              <a:rPr lang="es-ES" sz="2200" b="1" dirty="0" smtClean="0"/>
              <a:t>tres escenarios de emisiones</a:t>
            </a:r>
            <a:endParaRPr lang="es-ES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645024"/>
            <a:ext cx="3126033" cy="30936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48680"/>
            <a:ext cx="4176464" cy="3132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41642"/>
              </p:ext>
            </p:extLst>
          </p:nvPr>
        </p:nvGraphicFramePr>
        <p:xfrm>
          <a:off x="839416" y="1772816"/>
          <a:ext cx="10513168" cy="4464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7364"/>
                <a:gridCol w="1337873"/>
                <a:gridCol w="1248682"/>
                <a:gridCol w="1248682"/>
                <a:gridCol w="1516271"/>
                <a:gridCol w="1108685"/>
                <a:gridCol w="1555611"/>
              </a:tblGrid>
              <a:tr h="3240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 </a:t>
                      </a:r>
                      <a:r>
                        <a:rPr lang="es-PE" sz="1800" u="none" strike="noStrike" dirty="0" smtClean="0">
                          <a:effectLst/>
                        </a:rPr>
                        <a:t>Distrito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A2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A1B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B1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91496">
                <a:tc vMerge="1">
                  <a:txBody>
                    <a:bodyPr/>
                    <a:lstStyle/>
                    <a:p>
                      <a:pPr algn="l" fontAlgn="b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Calificación </a:t>
                      </a:r>
                      <a:r>
                        <a:rPr lang="es-PE" sz="1800" u="none" strike="noStrike" dirty="0" smtClean="0">
                          <a:effectLst/>
                        </a:rPr>
                        <a:t>Vulnerabilidad 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Calificación </a:t>
                      </a:r>
                      <a:r>
                        <a:rPr lang="es-PE" sz="1800" u="none" strike="noStrike" dirty="0" smtClean="0">
                          <a:effectLst/>
                        </a:rPr>
                        <a:t>Vulnerabilidad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Calificación </a:t>
                      </a:r>
                      <a:r>
                        <a:rPr lang="es-PE" sz="1800" u="none" strike="noStrike" dirty="0" smtClean="0">
                          <a:effectLst/>
                        </a:rPr>
                        <a:t>Vulnerabilidad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Pacobamba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3.24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Alta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2.2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2.24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Huanipaca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2.46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1.5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Baja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1.46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Baja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Tamburco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3.53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Alta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</a:rPr>
                        <a:t>3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2.53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SN de Ampay (Distrito de Abancay)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3.28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Alta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</a:rPr>
                        <a:t>2.3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2.28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San Pedro de Cachora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3.39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Alta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</a:rPr>
                        <a:t>2.4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2.39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4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800" u="none" strike="noStrike" dirty="0">
                          <a:effectLst/>
                        </a:rPr>
                        <a:t>Curahuasi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>
                          <a:effectLst/>
                        </a:rPr>
                        <a:t>                     3.52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Alta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>
                          <a:effectLst/>
                        </a:rPr>
                        <a:t>2.5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u="none" strike="noStrike" dirty="0">
                          <a:effectLst/>
                        </a:rPr>
                        <a:t>               2.52 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u="none" strike="noStrike" dirty="0" smtClean="0">
                          <a:effectLst/>
                        </a:rPr>
                        <a:t>Moderada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dirty="0"/>
              <a:t>Calificación de la Vulnerabilidad </a:t>
            </a:r>
            <a:r>
              <a:rPr lang="es-PE" sz="2400" b="1" dirty="0" smtClean="0"/>
              <a:t>al </a:t>
            </a:r>
            <a:r>
              <a:rPr lang="es-PE" sz="2400" b="1" dirty="0" smtClean="0"/>
              <a:t>CC a </a:t>
            </a:r>
            <a:r>
              <a:rPr lang="es-PE" sz="2400" b="1" dirty="0"/>
              <a:t>nivel distrital</a:t>
            </a:r>
          </a:p>
        </p:txBody>
      </p:sp>
    </p:spTree>
    <p:extLst>
      <p:ext uri="{BB962C8B-B14F-4D97-AF65-F5344CB8AC3E}">
        <p14:creationId xmlns:p14="http://schemas.microsoft.com/office/powerpoint/2010/main" val="2184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5360" y="113719"/>
            <a:ext cx="115932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Conclusiones</a:t>
            </a:r>
            <a:r>
              <a:rPr lang="en-US" sz="2000" dirty="0"/>
              <a:t> </a:t>
            </a:r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Los </a:t>
            </a:r>
            <a:r>
              <a:rPr lang="fr-FR" sz="2000" dirty="0" err="1"/>
              <a:t>esfuerzos</a:t>
            </a:r>
            <a:r>
              <a:rPr lang="fr-FR" sz="2000" dirty="0"/>
              <a:t> en la </a:t>
            </a:r>
            <a:r>
              <a:rPr lang="fr-FR" sz="2000" dirty="0" err="1"/>
              <a:t>reducción</a:t>
            </a:r>
            <a:r>
              <a:rPr lang="fr-FR" sz="2000" dirty="0"/>
              <a:t> de la </a:t>
            </a:r>
            <a:r>
              <a:rPr lang="fr-FR" sz="2000" dirty="0" err="1"/>
              <a:t>vulnerabilidad</a:t>
            </a:r>
            <a:r>
              <a:rPr lang="fr-FR" sz="2000" dirty="0"/>
              <a:t> </a:t>
            </a:r>
            <a:r>
              <a:rPr lang="fr-FR" sz="2000" dirty="0" err="1"/>
              <a:t>deben</a:t>
            </a:r>
            <a:r>
              <a:rPr lang="fr-FR" sz="2000" dirty="0"/>
              <a:t> </a:t>
            </a:r>
            <a:r>
              <a:rPr lang="fr-FR" sz="2000" dirty="0" err="1"/>
              <a:t>concentrarse</a:t>
            </a:r>
            <a:r>
              <a:rPr lang="fr-FR" sz="2000" dirty="0"/>
              <a:t> en </a:t>
            </a:r>
            <a:r>
              <a:rPr lang="fr-FR" sz="2000" dirty="0" err="1"/>
              <a:t>fortalecer</a:t>
            </a:r>
            <a:r>
              <a:rPr lang="fr-FR" sz="2000" dirty="0"/>
              <a:t> la </a:t>
            </a:r>
            <a:r>
              <a:rPr lang="fr-FR" sz="2000" dirty="0" err="1"/>
              <a:t>capacidad</a:t>
            </a:r>
            <a:r>
              <a:rPr lang="fr-FR" sz="2000" dirty="0"/>
              <a:t> de </a:t>
            </a:r>
            <a:r>
              <a:rPr lang="fr-FR" sz="2000" dirty="0" err="1"/>
              <a:t>adaptación</a:t>
            </a:r>
            <a:r>
              <a:rPr lang="fr-FR" sz="2000" dirty="0"/>
              <a:t>, </a:t>
            </a:r>
            <a:r>
              <a:rPr lang="fr-FR" sz="2000" dirty="0" err="1"/>
              <a:t>ya</a:t>
            </a:r>
            <a:r>
              <a:rPr lang="fr-FR" sz="2000" dirty="0"/>
              <a:t> que es el </a:t>
            </a:r>
            <a:r>
              <a:rPr lang="fr-FR" sz="2000" dirty="0" err="1"/>
              <a:t>componente</a:t>
            </a:r>
            <a:r>
              <a:rPr lang="fr-FR" sz="2000" dirty="0"/>
              <a:t> de la </a:t>
            </a:r>
            <a:r>
              <a:rPr lang="fr-FR" sz="2000" dirty="0" err="1"/>
              <a:t>vulnerabilidad</a:t>
            </a:r>
            <a:r>
              <a:rPr lang="fr-FR" sz="2000" dirty="0"/>
              <a:t> que </a:t>
            </a:r>
            <a:r>
              <a:rPr lang="fr-FR" sz="2000" dirty="0" err="1"/>
              <a:t>puede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intervenido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acciones</a:t>
            </a:r>
            <a:r>
              <a:rPr lang="fr-FR" sz="2000" dirty="0"/>
              <a:t> </a:t>
            </a:r>
            <a:r>
              <a:rPr lang="fr-FR" sz="2000" dirty="0" err="1"/>
              <a:t>humanas</a:t>
            </a:r>
            <a:r>
              <a:rPr lang="fr-FR" sz="2000" dirty="0"/>
              <a:t>, a </a:t>
            </a:r>
            <a:r>
              <a:rPr lang="fr-FR" sz="2000" dirty="0" err="1"/>
              <a:t>través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desarrollo</a:t>
            </a:r>
            <a:r>
              <a:rPr lang="fr-FR" sz="2000" dirty="0"/>
              <a:t> de </a:t>
            </a:r>
            <a:r>
              <a:rPr lang="fr-FR" sz="2000" dirty="0" err="1"/>
              <a:t>estrategias</a:t>
            </a:r>
            <a:r>
              <a:rPr lang="fr-FR" sz="2000" dirty="0"/>
              <a:t> de </a:t>
            </a:r>
            <a:r>
              <a:rPr lang="fr-FR" sz="2000" dirty="0" err="1"/>
              <a:t>adaptación</a:t>
            </a:r>
            <a:r>
              <a:rPr lang="fr-FR" sz="2000" dirty="0"/>
              <a:t> y </a:t>
            </a:r>
            <a:r>
              <a:rPr lang="fr-FR" sz="2000" dirty="0" err="1"/>
              <a:t>mitigación</a:t>
            </a:r>
            <a:r>
              <a:rPr lang="fr-FR" sz="2000" dirty="0"/>
              <a:t> al </a:t>
            </a:r>
            <a:r>
              <a:rPr lang="fr-FR" sz="2000" dirty="0" err="1"/>
              <a:t>cambio</a:t>
            </a:r>
            <a:r>
              <a:rPr lang="fr-FR" sz="2000" dirty="0"/>
              <a:t> </a:t>
            </a:r>
            <a:r>
              <a:rPr lang="fr-FR" sz="2000" dirty="0" err="1"/>
              <a:t>climático</a:t>
            </a:r>
            <a:r>
              <a:rPr lang="fr-FR" sz="2000" dirty="0"/>
              <a:t>.</a:t>
            </a:r>
            <a:endParaRPr lang="es-ES" sz="2000" dirty="0"/>
          </a:p>
          <a:p>
            <a:endParaRPr lang="es-E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Los </a:t>
            </a:r>
            <a:r>
              <a:rPr lang="fr-FR" sz="2000" dirty="0" err="1"/>
              <a:t>resultados</a:t>
            </a:r>
            <a:r>
              <a:rPr lang="fr-FR" sz="2000" dirty="0"/>
              <a:t> </a:t>
            </a:r>
            <a:r>
              <a:rPr lang="fr-FR" sz="2000" dirty="0" err="1"/>
              <a:t>obtenidos</a:t>
            </a:r>
            <a:r>
              <a:rPr lang="fr-FR" sz="2000" dirty="0"/>
              <a:t> </a:t>
            </a:r>
            <a:r>
              <a:rPr lang="fr-FR" sz="2000" dirty="0" err="1"/>
              <a:t>producto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análisis</a:t>
            </a:r>
            <a:r>
              <a:rPr lang="fr-FR" sz="2000" dirty="0"/>
              <a:t> a </a:t>
            </a:r>
            <a:r>
              <a:rPr lang="fr-FR" sz="2000" dirty="0" err="1"/>
              <a:t>corto</a:t>
            </a:r>
            <a:r>
              <a:rPr lang="fr-FR" sz="2000" dirty="0"/>
              <a:t> – </a:t>
            </a:r>
            <a:r>
              <a:rPr lang="fr-FR" sz="2000" dirty="0" err="1"/>
              <a:t>mediano</a:t>
            </a:r>
            <a:r>
              <a:rPr lang="fr-FR" sz="2000" dirty="0"/>
              <a:t> </a:t>
            </a:r>
            <a:r>
              <a:rPr lang="fr-FR" sz="2000" dirty="0" err="1"/>
              <a:t>plazo</a:t>
            </a:r>
            <a:r>
              <a:rPr lang="fr-FR" sz="2000" dirty="0"/>
              <a:t> (al 2030), no son </a:t>
            </a:r>
            <a:r>
              <a:rPr lang="fr-FR" sz="2000" dirty="0" err="1"/>
              <a:t>muy</a:t>
            </a:r>
            <a:r>
              <a:rPr lang="fr-FR" sz="2000" dirty="0"/>
              <a:t> </a:t>
            </a:r>
            <a:r>
              <a:rPr lang="fr-FR" sz="2000" dirty="0" err="1"/>
              <a:t>alentadores</a:t>
            </a:r>
            <a:r>
              <a:rPr lang="fr-FR" sz="2000" dirty="0"/>
              <a:t> para la </a:t>
            </a:r>
            <a:r>
              <a:rPr lang="fr-FR" sz="2000" dirty="0" err="1" smtClean="0"/>
              <a:t>Mancomunidad</a:t>
            </a:r>
            <a:r>
              <a:rPr lang="fr-FR" sz="2000" dirty="0" smtClean="0"/>
              <a:t>, </a:t>
            </a:r>
            <a:r>
              <a:rPr lang="fr-FR" sz="2000" dirty="0" err="1"/>
              <a:t>ya</a:t>
            </a:r>
            <a:r>
              <a:rPr lang="fr-FR" sz="2000" dirty="0"/>
              <a:t> que los </a:t>
            </a:r>
            <a:r>
              <a:rPr lang="fr-FR" sz="2000" dirty="0" err="1"/>
              <a:t>niveles</a:t>
            </a:r>
            <a:r>
              <a:rPr lang="fr-FR" sz="2000" dirty="0"/>
              <a:t> de </a:t>
            </a:r>
            <a:r>
              <a:rPr lang="fr-FR" sz="2000" dirty="0" err="1"/>
              <a:t>vulnerabilidad</a:t>
            </a:r>
            <a:r>
              <a:rPr lang="fr-FR" sz="2000" dirty="0"/>
              <a:t> en </a:t>
            </a:r>
            <a:r>
              <a:rPr lang="fr-FR" sz="2000" dirty="0" err="1"/>
              <a:t>varios</a:t>
            </a:r>
            <a:r>
              <a:rPr lang="fr-FR" sz="2000" dirty="0"/>
              <a:t> </a:t>
            </a:r>
            <a:r>
              <a:rPr lang="fr-FR" sz="2000" dirty="0" err="1"/>
              <a:t>distritos</a:t>
            </a:r>
            <a:r>
              <a:rPr lang="fr-FR" sz="2000" dirty="0"/>
              <a:t> </a:t>
            </a:r>
            <a:r>
              <a:rPr lang="fr-FR" sz="2000" dirty="0" err="1"/>
              <a:t>tienden</a:t>
            </a:r>
            <a:r>
              <a:rPr lang="fr-FR" sz="2000" dirty="0"/>
              <a:t> a </a:t>
            </a:r>
            <a:r>
              <a:rPr lang="fr-FR" sz="2000" dirty="0" err="1"/>
              <a:t>ser</a:t>
            </a:r>
            <a:r>
              <a:rPr lang="fr-FR" sz="2000" dirty="0"/>
              <a:t> entre </a:t>
            </a:r>
            <a:r>
              <a:rPr lang="fr-FR" sz="2000" dirty="0" err="1"/>
              <a:t>medios</a:t>
            </a:r>
            <a:r>
              <a:rPr lang="fr-FR" sz="2000" dirty="0"/>
              <a:t> a altos, sobre </a:t>
            </a:r>
            <a:r>
              <a:rPr lang="fr-FR" sz="2000" dirty="0" err="1"/>
              <a:t>todo</a:t>
            </a:r>
            <a:r>
              <a:rPr lang="fr-FR" sz="2000" dirty="0"/>
              <a:t> en las zonas </a:t>
            </a:r>
            <a:r>
              <a:rPr lang="fr-FR" sz="2000" dirty="0" err="1"/>
              <a:t>donde</a:t>
            </a:r>
            <a:r>
              <a:rPr lang="fr-FR" sz="2000" dirty="0"/>
              <a:t> </a:t>
            </a:r>
            <a:r>
              <a:rPr lang="fr-FR" sz="2000" dirty="0" err="1"/>
              <a:t>hay</a:t>
            </a:r>
            <a:r>
              <a:rPr lang="fr-FR" sz="2000" dirty="0"/>
              <a:t>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mayor</a:t>
            </a:r>
            <a:r>
              <a:rPr lang="fr-FR" sz="2000" dirty="0"/>
              <a:t> </a:t>
            </a:r>
            <a:r>
              <a:rPr lang="fr-FR" sz="2000" dirty="0" err="1"/>
              <a:t>concentración</a:t>
            </a:r>
            <a:r>
              <a:rPr lang="fr-FR" sz="2000" dirty="0"/>
              <a:t> de la </a:t>
            </a:r>
            <a:r>
              <a:rPr lang="fr-FR" sz="2000" dirty="0" err="1"/>
              <a:t>población</a:t>
            </a:r>
            <a:r>
              <a:rPr lang="fr-FR" sz="2000" dirty="0"/>
              <a:t> y </a:t>
            </a:r>
            <a:r>
              <a:rPr lang="fr-FR" sz="2000" dirty="0" err="1"/>
              <a:t>vías</a:t>
            </a:r>
            <a:r>
              <a:rPr lang="fr-FR" sz="2000" dirty="0"/>
              <a:t> de </a:t>
            </a:r>
            <a:r>
              <a:rPr lang="fr-FR" sz="2000" dirty="0" err="1"/>
              <a:t>acceso</a:t>
            </a:r>
            <a:r>
              <a:rPr lang="fr-FR" sz="2000" dirty="0"/>
              <a:t>; sin embargo, </a:t>
            </a:r>
            <a:r>
              <a:rPr lang="fr-FR" sz="2000" dirty="0" err="1"/>
              <a:t>varían</a:t>
            </a:r>
            <a:r>
              <a:rPr lang="fr-FR" sz="2000" dirty="0"/>
              <a:t> </a:t>
            </a:r>
            <a:r>
              <a:rPr lang="fr-FR" sz="2000" dirty="0" err="1"/>
              <a:t>según</a:t>
            </a:r>
            <a:r>
              <a:rPr lang="fr-FR" sz="2000" dirty="0"/>
              <a:t> la </a:t>
            </a:r>
            <a:r>
              <a:rPr lang="fr-FR" sz="2000" dirty="0" err="1"/>
              <a:t>resiliencia</a:t>
            </a:r>
            <a:r>
              <a:rPr lang="fr-FR" sz="2000" dirty="0"/>
              <a:t> de los </a:t>
            </a:r>
            <a:r>
              <a:rPr lang="fr-FR" sz="2000" dirty="0" err="1"/>
              <a:t>ecosistemas</a:t>
            </a:r>
            <a:r>
              <a:rPr lang="fr-FR" sz="2000" dirty="0" smtClean="0"/>
              <a:t>.</a:t>
            </a:r>
            <a:endParaRPr lang="es-ES" sz="2000" dirty="0" smtClean="0"/>
          </a:p>
          <a:p>
            <a:r>
              <a:rPr lang="fr-FR" sz="2000" dirty="0" smtClean="0"/>
              <a:t> </a:t>
            </a:r>
            <a:endParaRPr lang="es-E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Debido</a:t>
            </a:r>
            <a:r>
              <a:rPr lang="fr-FR" sz="2000" dirty="0" smtClean="0"/>
              <a:t> </a:t>
            </a:r>
            <a:r>
              <a:rPr lang="fr-FR" sz="2000" dirty="0"/>
              <a:t>a la </a:t>
            </a:r>
            <a:r>
              <a:rPr lang="fr-FR" sz="2000" dirty="0" err="1"/>
              <a:t>heterogeneidad</a:t>
            </a:r>
            <a:r>
              <a:rPr lang="fr-FR" sz="2000" dirty="0"/>
              <a:t> de la </a:t>
            </a:r>
            <a:r>
              <a:rPr lang="fr-FR" sz="2000" dirty="0" err="1"/>
              <a:t>Mancomunidad</a:t>
            </a:r>
            <a:r>
              <a:rPr lang="fr-FR" sz="2000" dirty="0"/>
              <a:t>, a </a:t>
            </a:r>
            <a:r>
              <a:rPr lang="fr-FR" sz="2000" dirty="0" err="1"/>
              <a:t>nivel</a:t>
            </a:r>
            <a:r>
              <a:rPr lang="fr-FR" sz="2000" dirty="0"/>
              <a:t> de los </a:t>
            </a:r>
            <a:r>
              <a:rPr lang="fr-FR" sz="2000" dirty="0" err="1"/>
              <a:t>ecosistemas</a:t>
            </a:r>
            <a:r>
              <a:rPr lang="fr-FR" sz="2000" dirty="0"/>
              <a:t> y de las </a:t>
            </a:r>
            <a:r>
              <a:rPr lang="fr-FR" sz="2000" dirty="0" err="1"/>
              <a:t>características</a:t>
            </a:r>
            <a:r>
              <a:rPr lang="fr-FR" sz="2000" dirty="0"/>
              <a:t> de las </a:t>
            </a:r>
            <a:r>
              <a:rPr lang="fr-FR" sz="2000" dirty="0" err="1"/>
              <a:t>poblaciones</a:t>
            </a:r>
            <a:r>
              <a:rPr lang="fr-FR" sz="2000" dirty="0"/>
              <a:t> locales, se </a:t>
            </a:r>
            <a:r>
              <a:rPr lang="fr-FR" sz="2000" dirty="0" err="1"/>
              <a:t>recomienda</a:t>
            </a:r>
            <a:r>
              <a:rPr lang="fr-FR" sz="2000" dirty="0"/>
              <a:t> que este </a:t>
            </a:r>
            <a:r>
              <a:rPr lang="fr-FR" sz="2000" dirty="0" err="1"/>
              <a:t>tipo</a:t>
            </a:r>
            <a:r>
              <a:rPr lang="fr-FR" sz="2000" dirty="0"/>
              <a:t> de </a:t>
            </a:r>
            <a:r>
              <a:rPr lang="fr-FR" sz="2000" dirty="0" err="1"/>
              <a:t>estudios</a:t>
            </a:r>
            <a:r>
              <a:rPr lang="fr-FR" sz="2000" dirty="0"/>
              <a:t> se aborde con un </a:t>
            </a:r>
            <a:r>
              <a:rPr lang="fr-FR" sz="2000" dirty="0" err="1"/>
              <a:t>nivel</a:t>
            </a:r>
            <a:r>
              <a:rPr lang="fr-FR" sz="2000" dirty="0"/>
              <a:t> de </a:t>
            </a:r>
            <a:r>
              <a:rPr lang="fr-FR" sz="2000" dirty="0" err="1"/>
              <a:t>precisión</a:t>
            </a:r>
            <a:r>
              <a:rPr lang="fr-FR" sz="2000" dirty="0"/>
              <a:t> a escala local, que capture la </a:t>
            </a:r>
            <a:r>
              <a:rPr lang="fr-FR" sz="2000" dirty="0" err="1"/>
              <a:t>variabilidad</a:t>
            </a:r>
            <a:r>
              <a:rPr lang="fr-FR" sz="2000" dirty="0"/>
              <a:t> de las </a:t>
            </a:r>
            <a:r>
              <a:rPr lang="fr-FR" sz="2000" dirty="0" err="1"/>
              <a:t>condiciones</a:t>
            </a:r>
            <a:r>
              <a:rPr lang="fr-FR" sz="2000" dirty="0"/>
              <a:t> que </a:t>
            </a:r>
            <a:r>
              <a:rPr lang="fr-FR" sz="2000" dirty="0" err="1"/>
              <a:t>ofrece</a:t>
            </a:r>
            <a:r>
              <a:rPr lang="fr-FR" sz="2000" dirty="0"/>
              <a:t> el </a:t>
            </a:r>
            <a:r>
              <a:rPr lang="fr-FR" sz="2000" dirty="0" err="1"/>
              <a:t>área</a:t>
            </a:r>
            <a:r>
              <a:rPr lang="fr-FR" sz="2000" dirty="0"/>
              <a:t> de </a:t>
            </a:r>
            <a:r>
              <a:rPr lang="fr-FR" sz="2000" dirty="0" err="1" smtClean="0"/>
              <a:t>estudio</a:t>
            </a:r>
            <a:r>
              <a:rPr lang="fr-FR" sz="2000" dirty="0" smtClean="0"/>
              <a:t>; con </a:t>
            </a:r>
            <a:r>
              <a:rPr lang="fr-FR" sz="2000" dirty="0"/>
              <a:t>el fin de </a:t>
            </a:r>
            <a:r>
              <a:rPr lang="fr-FR" sz="2000" dirty="0" err="1" smtClean="0"/>
              <a:t>generar</a:t>
            </a:r>
            <a:r>
              <a:rPr lang="fr-FR" sz="2000" dirty="0" smtClean="0"/>
              <a:t> </a:t>
            </a:r>
            <a:r>
              <a:rPr lang="fr-FR" sz="2000" dirty="0" err="1"/>
              <a:t>estrategias</a:t>
            </a:r>
            <a:r>
              <a:rPr lang="fr-FR" sz="2000" dirty="0"/>
              <a:t> de </a:t>
            </a:r>
            <a:r>
              <a:rPr lang="fr-FR" sz="2000" dirty="0" err="1"/>
              <a:t>adaptación</a:t>
            </a:r>
            <a:r>
              <a:rPr lang="fr-FR" sz="2000" dirty="0"/>
              <a:t> y </a:t>
            </a:r>
            <a:r>
              <a:rPr lang="fr-FR" sz="2000" dirty="0" err="1"/>
              <a:t>mitigación</a:t>
            </a:r>
            <a:r>
              <a:rPr lang="fr-FR" sz="2000" dirty="0"/>
              <a:t> al </a:t>
            </a:r>
            <a:r>
              <a:rPr lang="fr-FR" sz="2000" dirty="0" err="1"/>
              <a:t>cambio</a:t>
            </a:r>
            <a:r>
              <a:rPr lang="fr-FR" sz="2000" dirty="0"/>
              <a:t> </a:t>
            </a:r>
            <a:r>
              <a:rPr lang="fr-FR" sz="2000" dirty="0" err="1"/>
              <a:t>climático</a:t>
            </a:r>
            <a:r>
              <a:rPr lang="fr-FR" sz="2000" dirty="0"/>
              <a:t> que </a:t>
            </a:r>
            <a:r>
              <a:rPr lang="fr-FR" sz="2000" dirty="0" err="1"/>
              <a:t>sean</a:t>
            </a:r>
            <a:r>
              <a:rPr lang="fr-FR" sz="2000" dirty="0"/>
              <a:t> </a:t>
            </a:r>
            <a:r>
              <a:rPr lang="fr-FR" sz="2000" dirty="0" err="1"/>
              <a:t>reflejo</a:t>
            </a:r>
            <a:r>
              <a:rPr lang="fr-FR" sz="2000" dirty="0"/>
              <a:t> de </a:t>
            </a:r>
            <a:r>
              <a:rPr lang="fr-FR" sz="2000" dirty="0" err="1"/>
              <a:t>dicha</a:t>
            </a:r>
            <a:r>
              <a:rPr lang="fr-FR" sz="2000" dirty="0"/>
              <a:t> </a:t>
            </a:r>
            <a:r>
              <a:rPr lang="fr-FR" sz="2000" dirty="0" err="1"/>
              <a:t>heterogeneidad</a:t>
            </a:r>
            <a:r>
              <a:rPr lang="fr-FR" sz="2000" dirty="0"/>
              <a:t> y se </a:t>
            </a:r>
            <a:r>
              <a:rPr lang="fr-FR" sz="2000" dirty="0" err="1"/>
              <a:t>ajusten</a:t>
            </a:r>
            <a:r>
              <a:rPr lang="fr-FR" sz="2000" dirty="0"/>
              <a:t> a la </a:t>
            </a:r>
            <a:r>
              <a:rPr lang="fr-FR" sz="2000" dirty="0" err="1"/>
              <a:t>realidad</a:t>
            </a:r>
            <a:r>
              <a:rPr lang="fr-FR" sz="2000" dirty="0"/>
              <a:t> local.</a:t>
            </a:r>
            <a:endParaRPr lang="es-ES" sz="2000" dirty="0"/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Este </a:t>
            </a:r>
            <a:r>
              <a:rPr lang="fr-FR" sz="2000" dirty="0" err="1"/>
              <a:t>análisis</a:t>
            </a:r>
            <a:r>
              <a:rPr lang="fr-FR" sz="2000" dirty="0"/>
              <a:t> de </a:t>
            </a:r>
            <a:r>
              <a:rPr lang="fr-FR" sz="2000" dirty="0" err="1"/>
              <a:t>vulnerabilidad</a:t>
            </a:r>
            <a:r>
              <a:rPr lang="fr-FR" sz="2000" dirty="0"/>
              <a:t> se basa en un </a:t>
            </a:r>
            <a:r>
              <a:rPr lang="fr-FR" sz="2000" dirty="0" err="1"/>
              <a:t>modelo</a:t>
            </a:r>
            <a:r>
              <a:rPr lang="fr-FR" sz="2000" dirty="0"/>
              <a:t>, es </a:t>
            </a:r>
            <a:r>
              <a:rPr lang="fr-FR" sz="2000" dirty="0" err="1"/>
              <a:t>decir</a:t>
            </a:r>
            <a:r>
              <a:rPr lang="fr-FR" sz="2000" dirty="0"/>
              <a:t>,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simplificación</a:t>
            </a:r>
            <a:r>
              <a:rPr lang="fr-FR" sz="2000" dirty="0"/>
              <a:t> de la </a:t>
            </a:r>
            <a:r>
              <a:rPr lang="fr-FR" sz="2000" dirty="0" err="1"/>
              <a:t>realidad</a:t>
            </a:r>
            <a:r>
              <a:rPr lang="fr-FR" sz="2000" dirty="0"/>
              <a:t>, que </a:t>
            </a:r>
            <a:r>
              <a:rPr lang="fr-FR" sz="2000" dirty="0" err="1"/>
              <a:t>descansa</a:t>
            </a:r>
            <a:r>
              <a:rPr lang="fr-FR" sz="2000" dirty="0"/>
              <a:t> en </a:t>
            </a:r>
            <a:r>
              <a:rPr lang="fr-FR" sz="2000" dirty="0" err="1"/>
              <a:t>tres</a:t>
            </a:r>
            <a:r>
              <a:rPr lang="fr-FR" sz="2000" dirty="0"/>
              <a:t> </a:t>
            </a:r>
            <a:r>
              <a:rPr lang="fr-FR" sz="2000" dirty="0" err="1"/>
              <a:t>componentes</a:t>
            </a:r>
            <a:r>
              <a:rPr lang="fr-FR" sz="2000" dirty="0"/>
              <a:t> (</a:t>
            </a:r>
            <a:r>
              <a:rPr lang="fr-FR" sz="2000" dirty="0" err="1"/>
              <a:t>exposición</a:t>
            </a:r>
            <a:r>
              <a:rPr lang="fr-FR" sz="2000" dirty="0"/>
              <a:t>, </a:t>
            </a:r>
            <a:r>
              <a:rPr lang="fr-FR" sz="2000" dirty="0" err="1"/>
              <a:t>sensibilidad</a:t>
            </a:r>
            <a:r>
              <a:rPr lang="fr-FR" sz="2000" dirty="0"/>
              <a:t> y </a:t>
            </a:r>
            <a:r>
              <a:rPr lang="fr-FR" sz="2000" dirty="0" err="1"/>
              <a:t>capacidad</a:t>
            </a:r>
            <a:r>
              <a:rPr lang="fr-FR" sz="2000" dirty="0"/>
              <a:t> de </a:t>
            </a:r>
            <a:r>
              <a:rPr lang="fr-FR" sz="2000" dirty="0" err="1"/>
              <a:t>adaptación</a:t>
            </a:r>
            <a:r>
              <a:rPr lang="fr-FR" sz="2000" dirty="0"/>
              <a:t>) y </a:t>
            </a:r>
            <a:r>
              <a:rPr lang="fr-FR" sz="2000" dirty="0" err="1"/>
              <a:t>estos</a:t>
            </a:r>
            <a:r>
              <a:rPr lang="fr-FR" sz="2000" dirty="0"/>
              <a:t> </a:t>
            </a:r>
            <a:r>
              <a:rPr lang="fr-FR" sz="2000" dirty="0" err="1"/>
              <a:t>responden</a:t>
            </a:r>
            <a:r>
              <a:rPr lang="fr-FR" sz="2000" dirty="0"/>
              <a:t> a su </a:t>
            </a:r>
            <a:r>
              <a:rPr lang="fr-FR" sz="2000" dirty="0" err="1"/>
              <a:t>vez</a:t>
            </a:r>
            <a:r>
              <a:rPr lang="fr-FR" sz="2000" dirty="0"/>
              <a:t> a la </a:t>
            </a:r>
            <a:r>
              <a:rPr lang="fr-FR" sz="2000" dirty="0" err="1"/>
              <a:t>disponibilidad</a:t>
            </a:r>
            <a:r>
              <a:rPr lang="fr-FR" sz="2000" dirty="0"/>
              <a:t> y </a:t>
            </a:r>
            <a:r>
              <a:rPr lang="fr-FR" sz="2000" dirty="0" err="1"/>
              <a:t>calidad</a:t>
            </a:r>
            <a:r>
              <a:rPr lang="fr-FR" sz="2000" dirty="0"/>
              <a:t> de la </a:t>
            </a:r>
            <a:r>
              <a:rPr lang="fr-FR" sz="2000" dirty="0" err="1"/>
              <a:t>información</a:t>
            </a:r>
            <a:r>
              <a:rPr lang="fr-FR" sz="2000" dirty="0"/>
              <a:t> </a:t>
            </a:r>
            <a:r>
              <a:rPr lang="fr-FR" sz="2000" dirty="0" err="1"/>
              <a:t>insumo</a:t>
            </a:r>
            <a:r>
              <a:rPr lang="fr-FR" sz="2000" dirty="0"/>
              <a:t> </a:t>
            </a:r>
            <a:r>
              <a:rPr lang="fr-FR" sz="2000" dirty="0" err="1"/>
              <a:t>empleada</a:t>
            </a:r>
            <a:r>
              <a:rPr lang="fr-FR" sz="2000" dirty="0"/>
              <a:t>. En la </a:t>
            </a:r>
            <a:r>
              <a:rPr lang="fr-FR" sz="2000" dirty="0" err="1"/>
              <a:t>medida</a:t>
            </a:r>
            <a:r>
              <a:rPr lang="fr-FR" sz="2000" dirty="0"/>
              <a:t> en la que se </a:t>
            </a:r>
            <a:r>
              <a:rPr lang="fr-FR" sz="2000" dirty="0" err="1"/>
              <a:t>disponga</a:t>
            </a:r>
            <a:r>
              <a:rPr lang="fr-FR" sz="2000" dirty="0"/>
              <a:t> de </a:t>
            </a:r>
            <a:r>
              <a:rPr lang="fr-FR" sz="2000" dirty="0" err="1"/>
              <a:t>información</a:t>
            </a:r>
            <a:r>
              <a:rPr lang="fr-FR" sz="2000" dirty="0"/>
              <a:t> </a:t>
            </a:r>
            <a:r>
              <a:rPr lang="fr-FR" sz="2000" dirty="0" err="1"/>
              <a:t>más</a:t>
            </a:r>
            <a:r>
              <a:rPr lang="fr-FR" sz="2000" dirty="0"/>
              <a:t> </a:t>
            </a:r>
            <a:r>
              <a:rPr lang="fr-FR" sz="2000" dirty="0" err="1"/>
              <a:t>precisa</a:t>
            </a:r>
            <a:r>
              <a:rPr lang="fr-FR" sz="2000" dirty="0"/>
              <a:t>, este </a:t>
            </a:r>
            <a:r>
              <a:rPr lang="fr-FR" sz="2000" dirty="0" err="1"/>
              <a:t>modelo</a:t>
            </a:r>
            <a:r>
              <a:rPr lang="fr-FR" sz="2000" dirty="0"/>
              <a:t>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más</a:t>
            </a:r>
            <a:r>
              <a:rPr lang="fr-FR" sz="2000" dirty="0"/>
              <a:t> </a:t>
            </a:r>
            <a:r>
              <a:rPr lang="fr-FR" sz="2000" dirty="0" err="1"/>
              <a:t>robusto</a:t>
            </a:r>
            <a:r>
              <a:rPr lang="fr-FR" sz="2000" dirty="0"/>
              <a:t>, en el </a:t>
            </a:r>
            <a:r>
              <a:rPr lang="fr-FR" sz="2000" dirty="0" err="1"/>
              <a:t>sentido</a:t>
            </a:r>
            <a:r>
              <a:rPr lang="fr-FR" sz="2000" dirty="0"/>
              <a:t> que </a:t>
            </a:r>
            <a:r>
              <a:rPr lang="fr-FR" sz="2000" dirty="0" err="1"/>
              <a:t>reflejará</a:t>
            </a:r>
            <a:r>
              <a:rPr lang="fr-FR" sz="2000" dirty="0"/>
              <a:t> </a:t>
            </a:r>
            <a:r>
              <a:rPr lang="fr-FR" sz="2000" dirty="0" err="1"/>
              <a:t>mejor</a:t>
            </a:r>
            <a:r>
              <a:rPr lang="fr-FR" sz="2000" dirty="0"/>
              <a:t> los </a:t>
            </a:r>
            <a:r>
              <a:rPr lang="fr-FR" sz="2000" dirty="0" err="1"/>
              <a:t>aspectos</a:t>
            </a:r>
            <a:r>
              <a:rPr lang="fr-FR" sz="2000" dirty="0"/>
              <a:t> de la </a:t>
            </a:r>
            <a:r>
              <a:rPr lang="fr-FR" sz="2000" dirty="0" err="1"/>
              <a:t>realidad</a:t>
            </a:r>
            <a:r>
              <a:rPr lang="fr-FR" sz="2000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4677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J:\BosquesAndinos\Informe\Informe2\Observaciones\Ubicacion_Mancomunidad.jpg"/>
          <p:cNvPicPr/>
          <p:nvPr/>
        </p:nvPicPr>
        <p:blipFill rotWithShape="1">
          <a:blip r:embed="rId2"/>
          <a:srcRect t="9051" b="3457"/>
          <a:stretch/>
        </p:blipFill>
        <p:spPr bwMode="auto">
          <a:xfrm>
            <a:off x="7032104" y="404664"/>
            <a:ext cx="504056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19532"/>
              </p:ext>
            </p:extLst>
          </p:nvPr>
        </p:nvGraphicFramePr>
        <p:xfrm>
          <a:off x="191344" y="3068962"/>
          <a:ext cx="6696744" cy="35283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589903"/>
                <a:gridCol w="2106841"/>
              </a:tblGrid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Distritos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Extensión (ha)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Curahuasi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85,950.61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Tamburco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5,454.39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Huanipaca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42,074.67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San Pedro de Cachora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11,869.27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Pacobamba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26,010.63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Área total de la Mancomunidad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effectLst/>
                        </a:rPr>
                        <a:t>171,359.57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Área adicional </a:t>
                      </a:r>
                      <a:r>
                        <a:rPr lang="es-PE" sz="2000" b="0" dirty="0" smtClean="0">
                          <a:effectLst/>
                        </a:rPr>
                        <a:t>(Zona</a:t>
                      </a:r>
                      <a:r>
                        <a:rPr lang="es-PE" sz="2000" b="0" baseline="0" dirty="0" smtClean="0">
                          <a:effectLst/>
                        </a:rPr>
                        <a:t> </a:t>
                      </a:r>
                      <a:r>
                        <a:rPr lang="es-PE" sz="2000" b="0" dirty="0" smtClean="0">
                          <a:effectLst/>
                        </a:rPr>
                        <a:t>Amortiguamiento del Santuario Nacional </a:t>
                      </a:r>
                      <a:r>
                        <a:rPr lang="es-PE" sz="2000" b="0" dirty="0" err="1" smtClean="0">
                          <a:effectLst/>
                        </a:rPr>
                        <a:t>Ampay</a:t>
                      </a:r>
                      <a:r>
                        <a:rPr lang="es-PE" sz="2000" b="0" dirty="0" smtClean="0">
                          <a:effectLst/>
                        </a:rPr>
                        <a:t>)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0" dirty="0">
                          <a:effectLst/>
                        </a:rPr>
                        <a:t>3,672.63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Área de estudio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effectLst/>
                        </a:rPr>
                        <a:t>175,032.20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Marcador de contenido 2"/>
          <p:cNvSpPr txBox="1">
            <a:spLocks/>
          </p:cNvSpPr>
          <p:nvPr/>
        </p:nvSpPr>
        <p:spPr>
          <a:xfrm>
            <a:off x="335360" y="476672"/>
            <a:ext cx="6480720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200" b="1" dirty="0"/>
              <a:t>Objetivo </a:t>
            </a:r>
            <a:r>
              <a:rPr lang="es-PE" sz="2200" b="1" dirty="0" smtClean="0"/>
              <a:t>general:</a:t>
            </a:r>
          </a:p>
          <a:p>
            <a:pPr marL="0" indent="0">
              <a:buNone/>
            </a:pPr>
            <a:r>
              <a:rPr lang="es-ES" sz="2200" dirty="0" smtClean="0"/>
              <a:t>Analizar la </a:t>
            </a:r>
            <a:r>
              <a:rPr lang="es-ES" sz="2200" b="1" dirty="0" smtClean="0"/>
              <a:t>vulnerabilidad de los ecosistemas</a:t>
            </a:r>
            <a:r>
              <a:rPr lang="es-ES" sz="2200" dirty="0" smtClean="0"/>
              <a:t> boscosos y otros ecosistemas, así como de las </a:t>
            </a:r>
            <a:r>
              <a:rPr lang="es-ES" sz="2200" b="1" dirty="0" smtClean="0"/>
              <a:t>prácticas de manejo priorizadas</a:t>
            </a:r>
            <a:r>
              <a:rPr lang="es-ES" sz="2200" dirty="0" smtClean="0"/>
              <a:t> en la Mancomunidad </a:t>
            </a:r>
            <a:r>
              <a:rPr lang="es-ES" sz="2200" dirty="0" err="1" smtClean="0"/>
              <a:t>Saywite</a:t>
            </a:r>
            <a:r>
              <a:rPr lang="es-ES" sz="2200" dirty="0" smtClean="0"/>
              <a:t>–</a:t>
            </a:r>
            <a:r>
              <a:rPr lang="es-ES" sz="2200" dirty="0" err="1" smtClean="0"/>
              <a:t>Choquequirao</a:t>
            </a:r>
            <a:r>
              <a:rPr lang="es-ES" sz="2200" dirty="0" smtClean="0"/>
              <a:t>–</a:t>
            </a:r>
            <a:r>
              <a:rPr lang="es-ES" sz="2200" dirty="0" err="1" smtClean="0"/>
              <a:t>Ampay</a:t>
            </a:r>
            <a:r>
              <a:rPr lang="es-ES" sz="2200" dirty="0" smtClean="0"/>
              <a:t>, </a:t>
            </a:r>
            <a:r>
              <a:rPr lang="es-ES" sz="2200" b="1" dirty="0" smtClean="0"/>
              <a:t>frente a los efectos del cambio climático y las presiones antrópicas</a:t>
            </a:r>
            <a:r>
              <a:rPr lang="es-ES" sz="2200" dirty="0" smtClean="0"/>
              <a:t> (en el horizonte 2015 – 2030).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3382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5600" y="272842"/>
            <a:ext cx="7103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/>
              <a:t>Matriz: Fuente – Servicio Ecosistémico – Beneficiarios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754832"/>
            <a:ext cx="8208912" cy="53150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79976" y="6165304"/>
            <a:ext cx="5930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500" dirty="0" smtClean="0"/>
              <a:t>Ejemplo de relaciones </a:t>
            </a:r>
            <a:r>
              <a:rPr lang="es-PE" sz="1500" dirty="0"/>
              <a:t>Fuente, Servicio Ecosistémico y Beneficiarios, para la </a:t>
            </a:r>
            <a:r>
              <a:rPr lang="es-PE" sz="1500" dirty="0" smtClean="0"/>
              <a:t>Comunidad </a:t>
            </a:r>
            <a:r>
              <a:rPr lang="es-PE" sz="1500" dirty="0"/>
              <a:t>C</a:t>
            </a:r>
            <a:r>
              <a:rPr lang="es-PE" sz="1500" dirty="0" smtClean="0"/>
              <a:t>ampesina </a:t>
            </a:r>
            <a:r>
              <a:rPr lang="es-PE" sz="1500" dirty="0"/>
              <a:t>de Huironay, distrito de Pacobamba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65584" y="1456185"/>
            <a:ext cx="3110136" cy="42050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600" b="1" dirty="0"/>
              <a:t>Identificación de los servicios ecosistémicos del área de </a:t>
            </a:r>
            <a:r>
              <a:rPr lang="es-PE" sz="1600" b="1" dirty="0" smtClean="0"/>
              <a:t>estudio</a:t>
            </a:r>
          </a:p>
          <a:p>
            <a:pPr marL="0" indent="0">
              <a:buNone/>
            </a:pPr>
            <a:endParaRPr lang="es-PE" sz="1600" dirty="0" smtClean="0"/>
          </a:p>
          <a:p>
            <a:r>
              <a:rPr lang="es-PE" sz="1600" dirty="0" smtClean="0"/>
              <a:t>Listado de los </a:t>
            </a:r>
            <a:r>
              <a:rPr lang="es-PE" sz="1600" b="1" dirty="0"/>
              <a:t>servicios ecosistémicos</a:t>
            </a:r>
            <a:r>
              <a:rPr lang="es-PE" sz="1600" dirty="0" smtClean="0"/>
              <a:t> potencialmente presentes en el área.</a:t>
            </a:r>
          </a:p>
          <a:p>
            <a:endParaRPr lang="es-PE" sz="1600" dirty="0" smtClean="0"/>
          </a:p>
          <a:p>
            <a:r>
              <a:rPr lang="es-PE" sz="1600" dirty="0" smtClean="0"/>
              <a:t>Registro de información de campo y entrevistas con actores clave de las comunidades.</a:t>
            </a:r>
          </a:p>
          <a:p>
            <a:endParaRPr lang="es-PE" sz="1600" dirty="0" smtClean="0"/>
          </a:p>
          <a:p>
            <a:r>
              <a:rPr lang="es-PE" sz="1600" dirty="0" smtClean="0"/>
              <a:t>Identificación y caracterización de los </a:t>
            </a:r>
            <a:r>
              <a:rPr lang="es-PE" sz="1600" b="1" dirty="0"/>
              <a:t>servicios ecosistémicos</a:t>
            </a:r>
            <a:r>
              <a:rPr lang="es-PE" sz="1600" dirty="0" smtClean="0"/>
              <a:t> listados en </a:t>
            </a:r>
            <a:r>
              <a:rPr lang="es-PE" sz="1600" dirty="0"/>
              <a:t>las comunidades</a:t>
            </a:r>
          </a:p>
        </p:txBody>
      </p:sp>
    </p:spTree>
    <p:extLst>
      <p:ext uri="{BB962C8B-B14F-4D97-AF65-F5344CB8AC3E}">
        <p14:creationId xmlns:p14="http://schemas.microsoft.com/office/powerpoint/2010/main" val="6427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41040" y="116632"/>
            <a:ext cx="9515400" cy="1143000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Caracterización </a:t>
            </a:r>
            <a:r>
              <a:rPr lang="es-ES" sz="2400" b="1" dirty="0"/>
              <a:t>de las prácticas de manejo priorizadas</a:t>
            </a:r>
            <a:endParaRPr lang="es-PE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44237"/>
              </p:ext>
            </p:extLst>
          </p:nvPr>
        </p:nvGraphicFramePr>
        <p:xfrm>
          <a:off x="767409" y="1417637"/>
          <a:ext cx="11017224" cy="49820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10666"/>
                <a:gridCol w="2264315"/>
                <a:gridCol w="1365594"/>
                <a:gridCol w="1203635"/>
                <a:gridCol w="1362440"/>
                <a:gridCol w="1540424"/>
                <a:gridCol w="1670150"/>
              </a:tblGrid>
              <a:tr h="1243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Distrito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Comunidad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Protección de manantes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Normas </a:t>
                      </a:r>
                      <a:r>
                        <a:rPr lang="es-PE" sz="1800" spc="-10" dirty="0" err="1">
                          <a:effectLst/>
                        </a:rPr>
                        <a:t>consuetu-dinarias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Producción de miel de abejas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Restauración de Bosques Andinos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smtClean="0">
                          <a:effectLst/>
                        </a:rPr>
                        <a:t>Reforestación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848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 smtClean="0">
                          <a:effectLst/>
                        </a:rPr>
                        <a:t>Pacobamba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 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>
                          <a:effectLst/>
                        </a:rPr>
                        <a:t>Ccerabamba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1078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Andina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1078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>
                          <a:effectLst/>
                        </a:rPr>
                        <a:t>Pacchani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1078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Huironay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88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>
                          <a:effectLst/>
                        </a:rPr>
                        <a:t>Huanipaca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>
                          <a:effectLst/>
                        </a:rPr>
                        <a:t>Kiuñalla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21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Abancay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/</a:t>
                      </a:r>
                      <a:r>
                        <a:rPr lang="es-PE" sz="1800" spc="-10" dirty="0" err="1">
                          <a:effectLst/>
                        </a:rPr>
                        <a:t>Tamburco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>
                          <a:effectLst/>
                        </a:rPr>
                        <a:t>Llañucancha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>
                          <a:effectLst/>
                        </a:rPr>
                        <a:t>X</a:t>
                      </a:r>
                      <a:endParaRPr lang="es-PE" sz="1800" spc="-1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451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Curahuasi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Asociación de productores apícolas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</a:tr>
              <a:tr h="31078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 Saywite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33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smtClean="0">
                          <a:effectLst/>
                        </a:rPr>
                        <a:t>San Pedro de Cachora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err="1" smtClean="0">
                          <a:effectLst/>
                        </a:rPr>
                        <a:t>Asil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800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800" spc="-10" dirty="0" smtClean="0">
                          <a:effectLst/>
                        </a:rPr>
                        <a:t>X</a:t>
                      </a:r>
                      <a:endParaRPr lang="es-PE" sz="1800" spc="-1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17848"/>
            <a:ext cx="10972800" cy="1143000"/>
          </a:xfrm>
        </p:spPr>
        <p:txBody>
          <a:bodyPr>
            <a:normAutofit/>
          </a:bodyPr>
          <a:lstStyle/>
          <a:p>
            <a:r>
              <a:rPr lang="es-PE" sz="2400" b="1" dirty="0"/>
              <a:t>Unidades de análisis para el estudio de los componentes de la Vulnerabilidad</a:t>
            </a:r>
            <a:endParaRPr lang="es-PE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3331" r="6586" b="5358"/>
          <a:stretch/>
        </p:blipFill>
        <p:spPr bwMode="auto">
          <a:xfrm>
            <a:off x="240632" y="2021304"/>
            <a:ext cx="6144126" cy="39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15480" y="6165304"/>
            <a:ext cx="3462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86400" algn="r"/>
                <a:tab pos="449580" algn="l"/>
              </a:tabLst>
            </a:pPr>
            <a:r>
              <a:rPr lang="es-PE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IPCC 2007; </a:t>
            </a:r>
            <a:r>
              <a:rPr lang="es-PE" spc="-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Glick</a:t>
            </a:r>
            <a:r>
              <a:rPr lang="es-PE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i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s-PE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</a:t>
            </a:r>
            <a:endParaRPr lang="es-PE" sz="2800" spc="-1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7328" y="-27384"/>
            <a:ext cx="6347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b="1" dirty="0" smtClean="0"/>
              <a:t>Análisis </a:t>
            </a:r>
            <a:r>
              <a:rPr lang="es-PE" sz="2400" b="1" dirty="0" smtClean="0"/>
              <a:t>de la vulnerabilidad</a:t>
            </a:r>
            <a:endParaRPr lang="es-PE" sz="2400" b="1" dirty="0"/>
          </a:p>
        </p:txBody>
      </p:sp>
      <p:pic>
        <p:nvPicPr>
          <p:cNvPr id="7" name="Imagen 6" descr="J:\BosquesAndinos\Informe3\Mapas\UA_bosques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040" y="2132856"/>
            <a:ext cx="561662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6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488" y="-28145"/>
            <a:ext cx="7886700" cy="1325563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Sensibilidad</a:t>
            </a:r>
            <a:endParaRPr lang="es-PE" sz="24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55440" y="2074852"/>
            <a:ext cx="1838219" cy="715089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Rasgos funcionales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3673285" y="2089161"/>
            <a:ext cx="1747796" cy="715089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 funcionales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055440" y="3278983"/>
            <a:ext cx="2322014" cy="715089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las especies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301790" y="3301300"/>
            <a:ext cx="1789682" cy="71508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Niveles de sensibilidad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301790" y="5018167"/>
            <a:ext cx="1822386" cy="7150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Especies dominantes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319220" y="4356932"/>
            <a:ext cx="1713817" cy="408623"/>
          </a:xfrm>
          <a:prstGeom prst="roundRect">
            <a:avLst/>
          </a:prstGeom>
          <a:solidFill>
            <a:srgbClr val="00CC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Calificación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739770" y="4343796"/>
            <a:ext cx="2036311" cy="408623"/>
          </a:xfrm>
          <a:prstGeom prst="roundRect">
            <a:avLst/>
          </a:prstGeom>
          <a:solidFill>
            <a:srgbClr val="3399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Sensibilidad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472163" y="4914151"/>
            <a:ext cx="252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5 -&gt; Muy alta </a:t>
            </a:r>
            <a:r>
              <a:rPr lang="es-PE" sz="1600" dirty="0" smtClean="0"/>
              <a:t>sensibilidad</a:t>
            </a:r>
          </a:p>
          <a:p>
            <a:endParaRPr lang="es-PE" sz="1600" dirty="0"/>
          </a:p>
          <a:p>
            <a:endParaRPr lang="es-PE" sz="1600" dirty="0"/>
          </a:p>
          <a:p>
            <a:r>
              <a:rPr lang="es-PE" sz="1600" dirty="0"/>
              <a:t>1 -&gt; Muy baja sensibilidad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9321790" y="4941168"/>
            <a:ext cx="10314" cy="107892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31296"/>
              </p:ext>
            </p:extLst>
          </p:nvPr>
        </p:nvGraphicFramePr>
        <p:xfrm>
          <a:off x="5663067" y="2564584"/>
          <a:ext cx="1099832" cy="615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9832"/>
              </a:tblGrid>
              <a:tr h="183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000" spc="-10" dirty="0">
                          <a:effectLst/>
                        </a:rPr>
                        <a:t>Alta (5)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000" spc="-10">
                          <a:effectLst/>
                        </a:rPr>
                        <a:t>Media (3)</a:t>
                      </a:r>
                      <a:endParaRPr lang="es-PE" sz="1200" spc="-1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000" spc="-10" dirty="0">
                          <a:effectLst/>
                        </a:rPr>
                        <a:t>Baja (1)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65383"/>
              </p:ext>
            </p:extLst>
          </p:nvPr>
        </p:nvGraphicFramePr>
        <p:xfrm>
          <a:off x="4006706" y="1281091"/>
          <a:ext cx="1080954" cy="6102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954"/>
              </a:tblGrid>
              <a:tr h="178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spc="-10" dirty="0">
                          <a:effectLst/>
                        </a:rPr>
                        <a:t>Adquisitiva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kern="1200" spc="0" dirty="0">
                          <a:effectLst/>
                        </a:rPr>
                        <a:t>Intermedia</a:t>
                      </a:r>
                      <a:endParaRPr lang="es-PE" sz="110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spc="-10" dirty="0">
                          <a:effectLst/>
                        </a:rPr>
                        <a:t>Conservativa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84547"/>
              </p:ext>
            </p:extLst>
          </p:nvPr>
        </p:nvGraphicFramePr>
        <p:xfrm>
          <a:off x="1544457" y="4149080"/>
          <a:ext cx="1339040" cy="6123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9040"/>
              </a:tblGrid>
              <a:tr h="180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spc="-10" dirty="0" smtClean="0">
                          <a:effectLst/>
                        </a:rPr>
                        <a:t>Amplia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spc="-10" dirty="0" smtClean="0">
                          <a:effectLst/>
                        </a:rPr>
                        <a:t>Intermedia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s-PE" sz="1100" spc="-10" dirty="0" smtClean="0">
                          <a:effectLst/>
                        </a:rPr>
                        <a:t>Restringida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69061"/>
              </p:ext>
            </p:extLst>
          </p:nvPr>
        </p:nvGraphicFramePr>
        <p:xfrm>
          <a:off x="1085856" y="1000142"/>
          <a:ext cx="1777386" cy="8959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7386"/>
              </a:tblGrid>
              <a:tr h="247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100" spc="0" dirty="0">
                          <a:effectLst/>
                        </a:rPr>
                        <a:t>Densidad básica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100" spc="0" dirty="0">
                          <a:effectLst/>
                        </a:rPr>
                        <a:t>Tamaño del fruto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ES" sz="1100" spc="0" dirty="0">
                          <a:effectLst/>
                        </a:rPr>
                        <a:t>Velocidad de crecimiento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100" spc="0" dirty="0">
                          <a:effectLst/>
                        </a:rPr>
                        <a:t>Requerimiento de luz</a:t>
                      </a:r>
                      <a:endParaRPr lang="es-PE" sz="1200" spc="-1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cxnSp>
        <p:nvCxnSpPr>
          <p:cNvPr id="25" name="Conector recto de flecha 24"/>
          <p:cNvCxnSpPr>
            <a:stCxn id="4" idx="3"/>
            <a:endCxn id="5" idx="1"/>
          </p:cNvCxnSpPr>
          <p:nvPr/>
        </p:nvCxnSpPr>
        <p:spPr>
          <a:xfrm>
            <a:off x="2893659" y="2432397"/>
            <a:ext cx="779626" cy="1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5" idx="2"/>
            <a:endCxn id="9" idx="1"/>
          </p:cNvCxnSpPr>
          <p:nvPr/>
        </p:nvCxnSpPr>
        <p:spPr>
          <a:xfrm rot="16200000" flipH="1">
            <a:off x="4497189" y="2854243"/>
            <a:ext cx="854595" cy="7546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7" idx="3"/>
            <a:endCxn id="9" idx="1"/>
          </p:cNvCxnSpPr>
          <p:nvPr/>
        </p:nvCxnSpPr>
        <p:spPr>
          <a:xfrm>
            <a:off x="3377454" y="3636528"/>
            <a:ext cx="1924336" cy="22317"/>
          </a:xfrm>
          <a:prstGeom prst="bentConnector3">
            <a:avLst>
              <a:gd name="adj1" fmla="val 612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angular 35"/>
          <p:cNvCxnSpPr>
            <a:stCxn id="9" idx="2"/>
            <a:endCxn id="14" idx="1"/>
          </p:cNvCxnSpPr>
          <p:nvPr/>
        </p:nvCxnSpPr>
        <p:spPr>
          <a:xfrm rot="16200000" flipH="1">
            <a:off x="6202341" y="4010678"/>
            <a:ext cx="531719" cy="5431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angular 37"/>
          <p:cNvCxnSpPr/>
          <p:nvPr/>
        </p:nvCxnSpPr>
        <p:spPr>
          <a:xfrm rot="5400000" flipH="1" flipV="1">
            <a:off x="6224995" y="4519744"/>
            <a:ext cx="470059" cy="5267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14" idx="3"/>
            <a:endCxn id="13" idx="1"/>
          </p:cNvCxnSpPr>
          <p:nvPr/>
        </p:nvCxnSpPr>
        <p:spPr>
          <a:xfrm>
            <a:off x="8776081" y="4548108"/>
            <a:ext cx="543139" cy="13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567608" y="6300949"/>
            <a:ext cx="805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dirty="0"/>
              <a:t>Fuente: </a:t>
            </a:r>
            <a:r>
              <a:rPr lang="es-PE" sz="1600" dirty="0" smtClean="0"/>
              <a:t>Adaptado de Delgado </a:t>
            </a:r>
            <a:r>
              <a:rPr lang="es-PE" sz="1600" i="1" dirty="0" smtClean="0"/>
              <a:t>et al. </a:t>
            </a:r>
            <a:r>
              <a:rPr lang="es-PE" sz="1600" dirty="0" smtClean="0"/>
              <a:t>2016</a:t>
            </a:r>
            <a:endParaRPr lang="es-PE" sz="1600" dirty="0"/>
          </a:p>
        </p:txBody>
      </p:sp>
      <p:pic>
        <p:nvPicPr>
          <p:cNvPr id="24" name="Imagen 23" descr="J:\BosquesAndinos\Informe3\Mapas\Sensibilidad_UAbosques201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128" y="116632"/>
            <a:ext cx="49438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:\BosquesAndinos\Informe3\Mapas\Exposición_UAbosques201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1240" y="1196752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2"/>
          <p:cNvGrpSpPr/>
          <p:nvPr/>
        </p:nvGrpSpPr>
        <p:grpSpPr>
          <a:xfrm>
            <a:off x="335360" y="1628800"/>
            <a:ext cx="5400600" cy="2454139"/>
            <a:chOff x="3394713" y="1650699"/>
            <a:chExt cx="7032302" cy="4226573"/>
          </a:xfrm>
        </p:grpSpPr>
        <p:sp>
          <p:nvSpPr>
            <p:cNvPr id="4" name="CuadroTexto 3"/>
            <p:cNvSpPr txBox="1"/>
            <p:nvPr/>
          </p:nvSpPr>
          <p:spPr>
            <a:xfrm>
              <a:off x="3394713" y="1650699"/>
              <a:ext cx="1334059" cy="1407478"/>
            </a:xfrm>
            <a:prstGeom prst="roundRect">
              <a:avLst/>
            </a:prstGeom>
            <a:solidFill>
              <a:srgbClr val="99C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Variables climáticas</a:t>
              </a:r>
              <a:br>
                <a:rPr lang="es-PE" sz="1400" dirty="0">
                  <a:solidFill>
                    <a:schemeClr val="tx1"/>
                  </a:solidFill>
                </a:rPr>
              </a:br>
              <a:r>
                <a:rPr lang="es-PE" sz="1400" dirty="0">
                  <a:solidFill>
                    <a:schemeClr val="tx1"/>
                  </a:solidFill>
                </a:rPr>
                <a:t>(Base)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979109" y="1650699"/>
              <a:ext cx="1385098" cy="140747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Variables climáticas</a:t>
              </a:r>
              <a:br>
                <a:rPr lang="es-PE" sz="1400" dirty="0">
                  <a:solidFill>
                    <a:schemeClr val="tx1"/>
                  </a:solidFill>
                </a:rPr>
              </a:br>
              <a:r>
                <a:rPr lang="es-PE" sz="1400" dirty="0">
                  <a:solidFill>
                    <a:schemeClr val="tx1"/>
                  </a:solidFill>
                </a:rPr>
                <a:t>(Futuro)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010065" y="3335970"/>
              <a:ext cx="2304724" cy="996963"/>
            </a:xfrm>
            <a:prstGeom prst="roundRect">
              <a:avLst/>
            </a:prstGeom>
            <a:solidFill>
              <a:srgbClr val="33CCCC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Cambios en las variables climáticas </a:t>
              </a:r>
            </a:p>
          </p:txBody>
        </p:sp>
        <p:cxnSp>
          <p:nvCxnSpPr>
            <p:cNvPr id="7" name="Conector angular 6"/>
            <p:cNvCxnSpPr>
              <a:stCxn id="4" idx="2"/>
              <a:endCxn id="6" idx="1"/>
            </p:cNvCxnSpPr>
            <p:nvPr/>
          </p:nvCxnSpPr>
          <p:spPr>
            <a:xfrm rot="16200000" flipH="1">
              <a:off x="4147767" y="2972153"/>
              <a:ext cx="776275" cy="94832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angular 7"/>
            <p:cNvCxnSpPr>
              <a:stCxn id="5" idx="2"/>
              <a:endCxn id="6" idx="3"/>
            </p:cNvCxnSpPr>
            <p:nvPr/>
          </p:nvCxnSpPr>
          <p:spPr>
            <a:xfrm rot="5400000">
              <a:off x="7105087" y="3267880"/>
              <a:ext cx="776275" cy="3568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4988700" y="4912142"/>
              <a:ext cx="2326083" cy="586449"/>
            </a:xfrm>
            <a:prstGeom prst="roundRect">
              <a:avLst/>
            </a:prstGeom>
            <a:solidFill>
              <a:srgbClr val="33CCCC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Calificación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482584" y="4503016"/>
              <a:ext cx="2944431" cy="12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dirty="0"/>
                <a:t>5 -&gt; Mayor exposición</a:t>
              </a:r>
            </a:p>
            <a:p>
              <a:endParaRPr lang="es-PE" sz="1400" dirty="0"/>
            </a:p>
            <a:p>
              <a:r>
                <a:rPr lang="es-PE" sz="1400" dirty="0"/>
                <a:t>1 -&gt; Menor exposición</a:t>
              </a:r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7520330" y="4615971"/>
              <a:ext cx="0" cy="12613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>
              <a:stCxn id="6" idx="2"/>
              <a:endCxn id="9" idx="0"/>
            </p:cNvCxnSpPr>
            <p:nvPr/>
          </p:nvCxnSpPr>
          <p:spPr>
            <a:xfrm flipH="1">
              <a:off x="6151742" y="4332933"/>
              <a:ext cx="10685" cy="579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lecha izquierda y derecha 12"/>
            <p:cNvSpPr/>
            <p:nvPr/>
          </p:nvSpPr>
          <p:spPr>
            <a:xfrm>
              <a:off x="4822538" y="1850709"/>
              <a:ext cx="2062809" cy="1230060"/>
            </a:xfrm>
            <a:prstGeom prst="leftRightArrow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l-G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s-PE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PE" dirty="0">
                  <a:solidFill>
                    <a:schemeClr val="tx1"/>
                  </a:solidFill>
                </a:rPr>
                <a:t>T° y Pp</a:t>
              </a:r>
            </a:p>
          </p:txBody>
        </p:sp>
      </p:grpSp>
      <p:sp>
        <p:nvSpPr>
          <p:cNvPr id="22" name="Título 1"/>
          <p:cNvSpPr txBox="1">
            <a:spLocks/>
          </p:cNvSpPr>
          <p:nvPr/>
        </p:nvSpPr>
        <p:spPr>
          <a:xfrm>
            <a:off x="1823578" y="59126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/>
              <a:t>Exposición</a:t>
            </a:r>
          </a:p>
        </p:txBody>
      </p:sp>
    </p:spTree>
    <p:extLst>
      <p:ext uri="{BB962C8B-B14F-4D97-AF65-F5344CB8AC3E}">
        <p14:creationId xmlns:p14="http://schemas.microsoft.com/office/powerpoint/2010/main" val="42177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784" y="764704"/>
            <a:ext cx="3528392" cy="1042886"/>
          </a:xfrm>
        </p:spPr>
        <p:txBody>
          <a:bodyPr>
            <a:normAutofit/>
          </a:bodyPr>
          <a:lstStyle/>
          <a:p>
            <a:r>
              <a:rPr lang="es-PE" sz="2400" b="1" dirty="0"/>
              <a:t>Capacidad de </a:t>
            </a:r>
            <a:r>
              <a:rPr lang="es-PE" sz="2400" b="1" dirty="0" smtClean="0"/>
              <a:t>respuesta </a:t>
            </a:r>
            <a:r>
              <a:rPr lang="es-PE" sz="2400" b="1" dirty="0"/>
              <a:t>de los </a:t>
            </a:r>
            <a:r>
              <a:rPr lang="es-PE" sz="2400" b="1" dirty="0" smtClean="0"/>
              <a:t>ecosistemas</a:t>
            </a:r>
            <a:endParaRPr lang="es-PE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14565" y="5301208"/>
            <a:ext cx="333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5 -&gt; Mayor Integridad</a:t>
            </a:r>
          </a:p>
          <a:p>
            <a:endParaRPr lang="es-PE" dirty="0"/>
          </a:p>
          <a:p>
            <a:r>
              <a:rPr lang="es-PE" dirty="0"/>
              <a:t>1 -&gt; Menor integridad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72726" y="1883613"/>
            <a:ext cx="7523674" cy="4353699"/>
            <a:chOff x="2395238" y="1399282"/>
            <a:chExt cx="7523674" cy="4353699"/>
          </a:xfrm>
        </p:grpSpPr>
        <p:sp>
          <p:nvSpPr>
            <p:cNvPr id="5" name="Rectángulo redondeado 4"/>
            <p:cNvSpPr/>
            <p:nvPr/>
          </p:nvSpPr>
          <p:spPr>
            <a:xfrm>
              <a:off x="4804793" y="1399282"/>
              <a:ext cx="2704563" cy="772733"/>
            </a:xfrm>
            <a:prstGeom prst="round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Integridad de los ecosistemas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395238" y="3196882"/>
              <a:ext cx="2114550" cy="772733"/>
            </a:xfrm>
            <a:prstGeom prst="roundRect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Contexto del paisaje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5099800" y="3196882"/>
              <a:ext cx="2114550" cy="772733"/>
            </a:xfrm>
            <a:prstGeom prst="roundRect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 smtClean="0">
                  <a:solidFill>
                    <a:schemeClr val="tx1"/>
                  </a:solidFill>
                </a:rPr>
                <a:t>Tamaño de los parches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7804362" y="3196881"/>
              <a:ext cx="2114550" cy="772733"/>
            </a:xfrm>
            <a:prstGeom prst="roundRect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Condición </a:t>
              </a:r>
              <a:r>
                <a:rPr lang="es-PE" dirty="0" smtClean="0">
                  <a:solidFill>
                    <a:schemeClr val="tx1"/>
                  </a:solidFill>
                </a:rPr>
                <a:t>biótica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395238" y="4342747"/>
              <a:ext cx="7523674" cy="382780"/>
            </a:xfrm>
            <a:prstGeom prst="roundRect">
              <a:avLst/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Indicadores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217783" y="5131068"/>
              <a:ext cx="1878584" cy="408623"/>
            </a:xfrm>
            <a:prstGeom prst="roundRect">
              <a:avLst/>
            </a:prstGeom>
            <a:solidFill>
              <a:srgbClr val="CC3399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Calificación</a:t>
              </a: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7631746" y="4973759"/>
              <a:ext cx="0" cy="7792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angular 13"/>
            <p:cNvCxnSpPr>
              <a:stCxn id="5" idx="2"/>
              <a:endCxn id="6" idx="0"/>
            </p:cNvCxnSpPr>
            <p:nvPr/>
          </p:nvCxnSpPr>
          <p:spPr>
            <a:xfrm rot="5400000">
              <a:off x="4292361" y="1332167"/>
              <a:ext cx="1024867" cy="270456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>
              <a:stCxn id="5" idx="2"/>
              <a:endCxn id="7" idx="0"/>
            </p:cNvCxnSpPr>
            <p:nvPr/>
          </p:nvCxnSpPr>
          <p:spPr>
            <a:xfrm>
              <a:off x="6157075" y="2172015"/>
              <a:ext cx="0" cy="1024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angular 17"/>
            <p:cNvCxnSpPr>
              <a:stCxn id="5" idx="2"/>
              <a:endCxn id="8" idx="0"/>
            </p:cNvCxnSpPr>
            <p:nvPr/>
          </p:nvCxnSpPr>
          <p:spPr>
            <a:xfrm rot="16200000" flipH="1">
              <a:off x="6996923" y="1332167"/>
              <a:ext cx="1024866" cy="270456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>
              <a:stCxn id="6" idx="2"/>
            </p:cNvCxnSpPr>
            <p:nvPr/>
          </p:nvCxnSpPr>
          <p:spPr>
            <a:xfrm>
              <a:off x="3452513" y="3969615"/>
              <a:ext cx="0" cy="3731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de flecha 21"/>
            <p:cNvCxnSpPr>
              <a:stCxn id="7" idx="2"/>
              <a:endCxn id="9" idx="0"/>
            </p:cNvCxnSpPr>
            <p:nvPr/>
          </p:nvCxnSpPr>
          <p:spPr>
            <a:xfrm>
              <a:off x="6157075" y="3969615"/>
              <a:ext cx="0" cy="3731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>
              <a:stCxn id="8" idx="2"/>
            </p:cNvCxnSpPr>
            <p:nvPr/>
          </p:nvCxnSpPr>
          <p:spPr>
            <a:xfrm>
              <a:off x="8861637" y="3969613"/>
              <a:ext cx="0" cy="373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stCxn id="9" idx="2"/>
              <a:endCxn id="10" idx="0"/>
            </p:cNvCxnSpPr>
            <p:nvPr/>
          </p:nvCxnSpPr>
          <p:spPr>
            <a:xfrm>
              <a:off x="6157075" y="4725527"/>
              <a:ext cx="0" cy="405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55419"/>
              </p:ext>
            </p:extLst>
          </p:nvPr>
        </p:nvGraphicFramePr>
        <p:xfrm>
          <a:off x="407368" y="3438361"/>
          <a:ext cx="1656184" cy="12147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56184"/>
              </a:tblGrid>
              <a:tr h="339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200" b="0" spc="0" dirty="0" smtClean="0">
                          <a:solidFill>
                            <a:schemeClr val="tx1"/>
                          </a:solidFill>
                          <a:effectLst/>
                        </a:rPr>
                        <a:t>Conectividad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7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ES" sz="1200" b="0" spc="0" dirty="0" smtClean="0">
                          <a:solidFill>
                            <a:schemeClr val="tx1"/>
                          </a:solidFill>
                          <a:effectLst/>
                        </a:rPr>
                        <a:t>Fragmentación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0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ES" sz="1200" b="0" spc="0" dirty="0">
                          <a:solidFill>
                            <a:schemeClr val="tx1"/>
                          </a:solidFill>
                          <a:effectLst/>
                        </a:rPr>
                        <a:t>Distancia a los caminos más cercanos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  <a:tab pos="449580" algn="l"/>
                        </a:tabLst>
                        <a:defRPr/>
                      </a:pPr>
                      <a:r>
                        <a:rPr lang="es-ES" sz="1200" b="0" spc="0" dirty="0" smtClean="0">
                          <a:solidFill>
                            <a:schemeClr val="tx1"/>
                          </a:solidFill>
                          <a:effectLst/>
                        </a:rPr>
                        <a:t>Alteración del paisaje</a:t>
                      </a:r>
                      <a:endParaRPr lang="es-PE" sz="1200" b="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1465"/>
              </p:ext>
            </p:extLst>
          </p:nvPr>
        </p:nvGraphicFramePr>
        <p:xfrm>
          <a:off x="9840416" y="3429000"/>
          <a:ext cx="1944216" cy="130513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4216"/>
              </a:tblGrid>
              <a:tr h="283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200" b="0" spc="0" dirty="0">
                          <a:solidFill>
                            <a:schemeClr val="tx1"/>
                          </a:solidFill>
                          <a:effectLst/>
                        </a:rPr>
                        <a:t>Estructura de la comunidad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200" b="0" spc="0" dirty="0">
                          <a:solidFill>
                            <a:schemeClr val="tx1"/>
                          </a:solidFill>
                          <a:effectLst/>
                        </a:rPr>
                        <a:t>Composición de la comunidad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200" b="0" spc="0" dirty="0">
                          <a:solidFill>
                            <a:schemeClr val="tx1"/>
                          </a:solidFill>
                          <a:effectLst/>
                        </a:rPr>
                        <a:t>Presencia de fauna silvestre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0" algn="r"/>
                          <a:tab pos="449580" algn="l"/>
                        </a:tabLst>
                      </a:pPr>
                      <a:r>
                        <a:rPr lang="es-PE" sz="1200" b="0" spc="0" dirty="0">
                          <a:solidFill>
                            <a:schemeClr val="tx1"/>
                          </a:solidFill>
                          <a:effectLst/>
                        </a:rPr>
                        <a:t>Presiones a nivel de la condición biótica </a:t>
                      </a:r>
                      <a:endParaRPr lang="es-PE" sz="1200" b="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97" marR="32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3066549" y="6203946"/>
            <a:ext cx="805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dirty="0"/>
              <a:t>Fuente: </a:t>
            </a:r>
            <a:r>
              <a:rPr lang="es-PE" sz="1600" dirty="0" smtClean="0"/>
              <a:t>Adaptado de Delgado </a:t>
            </a:r>
            <a:r>
              <a:rPr lang="es-PE" sz="1600" i="1" dirty="0" smtClean="0"/>
              <a:t>et al</a:t>
            </a:r>
            <a:r>
              <a:rPr lang="es-PE" sz="1600" dirty="0" smtClean="0"/>
              <a:t>. 2016</a:t>
            </a:r>
            <a:endParaRPr lang="es-PE" sz="16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4624"/>
            <a:ext cx="4019939" cy="3014954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407368" y="260648"/>
            <a:ext cx="3456384" cy="2656174"/>
            <a:chOff x="2927648" y="2036736"/>
            <a:chExt cx="3456384" cy="2656174"/>
          </a:xfrm>
        </p:grpSpPr>
        <p:sp>
          <p:nvSpPr>
            <p:cNvPr id="28" name="Rectángulo redondeado 27"/>
            <p:cNvSpPr/>
            <p:nvPr/>
          </p:nvSpPr>
          <p:spPr>
            <a:xfrm>
              <a:off x="4511824" y="3068961"/>
              <a:ext cx="1512168" cy="648071"/>
            </a:xfrm>
            <a:prstGeom prst="round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/>
                <a:t>Capacidad de adaptación al </a:t>
              </a:r>
              <a:r>
                <a:rPr lang="es-PE" sz="1200" dirty="0" smtClean="0"/>
                <a:t>CC y otros factores</a:t>
              </a:r>
              <a:endParaRPr lang="es-PE" sz="1200" dirty="0"/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2927649" y="2036736"/>
              <a:ext cx="1296144" cy="794353"/>
            </a:xfrm>
            <a:prstGeom prst="roundRect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/>
                <a:t>Capacidad de </a:t>
              </a:r>
              <a:r>
                <a:rPr lang="es-PE" sz="1200" dirty="0" smtClean="0"/>
                <a:t>respuesta de los ecosistemas </a:t>
              </a:r>
              <a:endParaRPr lang="es-PE" sz="1200" dirty="0"/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2927648" y="3933056"/>
              <a:ext cx="1224136" cy="75985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/>
                <a:t>Capacidad de </a:t>
              </a:r>
              <a:r>
                <a:rPr lang="es-PE" sz="1200" dirty="0" smtClean="0"/>
                <a:t>respuesta de la población</a:t>
              </a:r>
              <a:endParaRPr lang="es-PE" sz="1200" dirty="0"/>
            </a:p>
          </p:txBody>
        </p:sp>
        <p:cxnSp>
          <p:nvCxnSpPr>
            <p:cNvPr id="31" name="Conector angular 30"/>
            <p:cNvCxnSpPr/>
            <p:nvPr/>
          </p:nvCxnSpPr>
          <p:spPr>
            <a:xfrm>
              <a:off x="3575720" y="2852936"/>
              <a:ext cx="936104" cy="576064"/>
            </a:xfrm>
            <a:prstGeom prst="bentConnector3">
              <a:avLst>
                <a:gd name="adj1" fmla="val 302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/>
            <p:nvPr/>
          </p:nvCxnSpPr>
          <p:spPr>
            <a:xfrm rot="5400000" flipH="1" flipV="1">
              <a:off x="3302552" y="3630160"/>
              <a:ext cx="552686" cy="63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5303912" y="4005064"/>
              <a:ext cx="1008112" cy="306467"/>
            </a:xfrm>
            <a:prstGeom prst="roundRect">
              <a:avLst/>
            </a:prstGeom>
            <a:solidFill>
              <a:srgbClr val="FF7C8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solidFill>
                    <a:schemeClr val="tx1"/>
                  </a:solidFill>
                </a:rPr>
                <a:t>Calificación</a:t>
              </a:r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>
              <a:off x="6384032" y="3933056"/>
              <a:ext cx="0" cy="46989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/>
            <p:cNvCxnSpPr>
              <a:stCxn id="28" idx="2"/>
              <a:endCxn id="34" idx="0"/>
            </p:cNvCxnSpPr>
            <p:nvPr/>
          </p:nvCxnSpPr>
          <p:spPr>
            <a:xfrm>
              <a:off x="5267908" y="3717032"/>
              <a:ext cx="540060" cy="28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272" y="807293"/>
            <a:ext cx="6471912" cy="1325563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Capacidad de respuesta de la población frente al </a:t>
            </a:r>
            <a:r>
              <a:rPr lang="es-PE" sz="2400" b="1" dirty="0" smtClean="0"/>
              <a:t>Cambio Climático (CC)</a:t>
            </a:r>
            <a:endParaRPr lang="es-PE" sz="2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066549" y="6330806"/>
            <a:ext cx="805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dirty="0"/>
              <a:t>Fuente: </a:t>
            </a:r>
            <a:r>
              <a:rPr lang="es-PE" sz="1600" dirty="0" smtClean="0"/>
              <a:t>Adaptado de Delgado </a:t>
            </a:r>
            <a:r>
              <a:rPr lang="es-PE" sz="1600" i="1" dirty="0" smtClean="0"/>
              <a:t>et al. </a:t>
            </a:r>
            <a:r>
              <a:rPr lang="es-PE" sz="1600" dirty="0" smtClean="0"/>
              <a:t>2016</a:t>
            </a:r>
            <a:endParaRPr lang="es-PE" sz="1600" dirty="0"/>
          </a:p>
        </p:txBody>
      </p:sp>
      <p:grpSp>
        <p:nvGrpSpPr>
          <p:cNvPr id="3" name="Grupo 2"/>
          <p:cNvGrpSpPr/>
          <p:nvPr/>
        </p:nvGrpSpPr>
        <p:grpSpPr>
          <a:xfrm>
            <a:off x="849893" y="2322780"/>
            <a:ext cx="10403208" cy="3842524"/>
            <a:chOff x="849893" y="1942564"/>
            <a:chExt cx="10403208" cy="3842524"/>
          </a:xfrm>
        </p:grpSpPr>
        <p:sp>
          <p:nvSpPr>
            <p:cNvPr id="4" name="Rectángulo redondeado 3"/>
            <p:cNvSpPr/>
            <p:nvPr/>
          </p:nvSpPr>
          <p:spPr>
            <a:xfrm>
              <a:off x="4535280" y="1942564"/>
              <a:ext cx="2870778" cy="772733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/>
                <a:t>Capacidad de la población local para hacer frente al CC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849893" y="3095047"/>
              <a:ext cx="2114550" cy="772733"/>
            </a:xfrm>
            <a:prstGeom prst="roundRect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Capacidad </a:t>
              </a:r>
              <a:r>
                <a:rPr lang="es-ES" dirty="0">
                  <a:solidFill>
                    <a:schemeClr val="tx1"/>
                  </a:solidFill>
                </a:rPr>
                <a:t>de organización de las comunidades 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3432206" y="3132105"/>
              <a:ext cx="2700120" cy="772733"/>
            </a:xfrm>
            <a:prstGeom prst="roundRect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Capacidad de diversificación económica de la comunidad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9138551" y="3105817"/>
              <a:ext cx="2114550" cy="772733"/>
            </a:xfrm>
            <a:prstGeom prst="roundRect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86400" algn="r"/>
                  <a:tab pos="449580" algn="l"/>
                </a:tabLst>
              </a:pPr>
              <a:r>
                <a:rPr lang="es-PE" dirty="0">
                  <a:solidFill>
                    <a:schemeClr val="tx1"/>
                  </a:solidFill>
                </a:rPr>
                <a:t>Presencia de grupos vulnerables</a:t>
              </a:r>
              <a:endParaRPr lang="es-PE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232170" y="4247528"/>
              <a:ext cx="9472342" cy="403753"/>
            </a:xfrm>
            <a:prstGeom prst="roundRect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Indicadores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031376" y="5189083"/>
              <a:ext cx="1878584" cy="408623"/>
            </a:xfrm>
            <a:prstGeom prst="roundRect">
              <a:avLst/>
            </a:prstGeom>
            <a:solidFill>
              <a:srgbClr val="FF33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>
                  <a:solidFill>
                    <a:schemeClr val="tx1"/>
                  </a:solidFill>
                </a:rPr>
                <a:t>Calificación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605304" y="4861758"/>
              <a:ext cx="3066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/>
                <a:t>5 -&gt; Mayor capacidad</a:t>
              </a:r>
            </a:p>
            <a:p>
              <a:endParaRPr lang="es-PE" dirty="0"/>
            </a:p>
            <a:p>
              <a:r>
                <a:rPr lang="es-PE" dirty="0"/>
                <a:t>1 -&gt; Menor capacidad</a:t>
              </a:r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7563083" y="4882026"/>
              <a:ext cx="0" cy="7792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angular 11"/>
            <p:cNvCxnSpPr>
              <a:stCxn id="4" idx="2"/>
              <a:endCxn id="5" idx="0"/>
            </p:cNvCxnSpPr>
            <p:nvPr/>
          </p:nvCxnSpPr>
          <p:spPr>
            <a:xfrm rot="5400000">
              <a:off x="3749044" y="873422"/>
              <a:ext cx="379750" cy="406350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angular 13"/>
            <p:cNvCxnSpPr>
              <a:stCxn id="4" idx="2"/>
              <a:endCxn id="7" idx="0"/>
            </p:cNvCxnSpPr>
            <p:nvPr/>
          </p:nvCxnSpPr>
          <p:spPr>
            <a:xfrm rot="16200000" flipH="1">
              <a:off x="7887987" y="797978"/>
              <a:ext cx="390520" cy="422515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>
              <a:stCxn id="5" idx="2"/>
            </p:cNvCxnSpPr>
            <p:nvPr/>
          </p:nvCxnSpPr>
          <p:spPr>
            <a:xfrm>
              <a:off x="1907168" y="3867780"/>
              <a:ext cx="0" cy="3731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>
              <a:stCxn id="7" idx="2"/>
            </p:cNvCxnSpPr>
            <p:nvPr/>
          </p:nvCxnSpPr>
          <p:spPr>
            <a:xfrm>
              <a:off x="10195826" y="3878550"/>
              <a:ext cx="0" cy="362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>
              <a:stCxn id="8" idx="2"/>
              <a:endCxn id="9" idx="0"/>
            </p:cNvCxnSpPr>
            <p:nvPr/>
          </p:nvCxnSpPr>
          <p:spPr>
            <a:xfrm>
              <a:off x="5968341" y="4651281"/>
              <a:ext cx="2327" cy="537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ángulo redondeado 27"/>
            <p:cNvSpPr/>
            <p:nvPr/>
          </p:nvSpPr>
          <p:spPr>
            <a:xfrm>
              <a:off x="6505808" y="3161452"/>
              <a:ext cx="2114550" cy="772733"/>
            </a:xfrm>
            <a:prstGeom prst="roundRect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5486400" algn="r"/>
                  <a:tab pos="449580" algn="l"/>
                </a:tabLst>
              </a:pPr>
              <a:r>
                <a:rPr lang="es-ES" dirty="0" smtClean="0">
                  <a:solidFill>
                    <a:schemeClr val="tx1"/>
                  </a:solidFill>
                </a:rPr>
                <a:t>Derechos comunales sobre </a:t>
              </a:r>
              <a:r>
                <a:rPr lang="es-ES" dirty="0">
                  <a:solidFill>
                    <a:schemeClr val="tx1"/>
                  </a:solidFill>
                </a:rPr>
                <a:t>los </a:t>
              </a:r>
              <a:r>
                <a:rPr lang="es-ES" dirty="0" smtClean="0">
                  <a:solidFill>
                    <a:schemeClr val="tx1"/>
                  </a:solidFill>
                </a:rPr>
                <a:t>RRNN</a:t>
              </a:r>
              <a:endParaRPr lang="es-PE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4" name="Conector angular 33"/>
            <p:cNvCxnSpPr>
              <a:stCxn id="4" idx="2"/>
              <a:endCxn id="6" idx="0"/>
            </p:cNvCxnSpPr>
            <p:nvPr/>
          </p:nvCxnSpPr>
          <p:spPr>
            <a:xfrm rot="5400000">
              <a:off x="5168064" y="2329500"/>
              <a:ext cx="416808" cy="118840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>
              <a:stCxn id="4" idx="2"/>
              <a:endCxn id="28" idx="0"/>
            </p:cNvCxnSpPr>
            <p:nvPr/>
          </p:nvCxnSpPr>
          <p:spPr>
            <a:xfrm rot="16200000" flipH="1">
              <a:off x="6543799" y="2142167"/>
              <a:ext cx="446155" cy="1592414"/>
            </a:xfrm>
            <a:prstGeom prst="bentConnector3">
              <a:avLst>
                <a:gd name="adj1" fmla="val 4627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>
              <a:stCxn id="6" idx="2"/>
            </p:cNvCxnSpPr>
            <p:nvPr/>
          </p:nvCxnSpPr>
          <p:spPr>
            <a:xfrm>
              <a:off x="4782266" y="3904838"/>
              <a:ext cx="0" cy="336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>
              <a:stCxn id="28" idx="2"/>
            </p:cNvCxnSpPr>
            <p:nvPr/>
          </p:nvCxnSpPr>
          <p:spPr>
            <a:xfrm>
              <a:off x="7563083" y="3934185"/>
              <a:ext cx="0" cy="306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Imagen 21" descr="J:\BosquesAndinos\Informe3\Mapas\CAPoblaciones_UA_bosques201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176" y="188640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09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1074</Words>
  <Application>Microsoft Office PowerPoint</Application>
  <PresentationFormat>Panorámica</PresentationFormat>
  <Paragraphs>285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Vulnerabilidad de los bosques andinos al impacto del cambio climatico y las presiones antrópicas en la Mancomunidad Saywite–Choquequirao–Ampay (Apurímac)</vt:lpstr>
      <vt:lpstr>Presentación de PowerPoint</vt:lpstr>
      <vt:lpstr>Presentación de PowerPoint</vt:lpstr>
      <vt:lpstr>Caracterización de las prácticas de manejo priorizadas</vt:lpstr>
      <vt:lpstr>Unidades de análisis para el estudio de los componentes de la Vulnerabilidad</vt:lpstr>
      <vt:lpstr>Sensibilidad</vt:lpstr>
      <vt:lpstr>Presentación de PowerPoint</vt:lpstr>
      <vt:lpstr>Capacidad de respuesta de los ecosistemas</vt:lpstr>
      <vt:lpstr>Capacidad de respuesta de la población frente al Cambio Climático (CC)</vt:lpstr>
      <vt:lpstr>Presentación de PowerPoint</vt:lpstr>
      <vt:lpstr>Presentación de PowerPoint</vt:lpstr>
      <vt:lpstr>Calificación de la Vulnerabilidad al CC a nivel distrital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Rocio</dc:creator>
  <cp:lastModifiedBy>AntonioTovar</cp:lastModifiedBy>
  <cp:revision>138</cp:revision>
  <dcterms:created xsi:type="dcterms:W3CDTF">2016-01-21T16:01:38Z</dcterms:created>
  <dcterms:modified xsi:type="dcterms:W3CDTF">2017-11-29T00:55:58Z</dcterms:modified>
</cp:coreProperties>
</file>